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60" r:id="rId5"/>
    <p:sldId id="261" r:id="rId6"/>
    <p:sldId id="262" r:id="rId7"/>
    <p:sldId id="263" r:id="rId8"/>
    <p:sldId id="265" r:id="rId9"/>
    <p:sldId id="266" r:id="rId10"/>
    <p:sldId id="267" r:id="rId11"/>
    <p:sldId id="274" r:id="rId12"/>
    <p:sldId id="259" r:id="rId13"/>
    <p:sldId id="264" r:id="rId14"/>
    <p:sldId id="268" r:id="rId15"/>
    <p:sldId id="269" r:id="rId16"/>
    <p:sldId id="270" r:id="rId17"/>
    <p:sldId id="271" r:id="rId18"/>
    <p:sldId id="272" r:id="rId19"/>
    <p:sldId id="275" r:id="rId20"/>
    <p:sldId id="277" r:id="rId21"/>
    <p:sldId id="276" r:id="rId22"/>
    <p:sldId id="273" r:id="rId23"/>
    <p:sldId id="278" r:id="rId24"/>
    <p:sldId id="279" r:id="rId25"/>
    <p:sldId id="280" r:id="rId26"/>
    <p:sldId id="281" r:id="rId27"/>
    <p:sldId id="286" r:id="rId28"/>
    <p:sldId id="282" r:id="rId29"/>
    <p:sldId id="283" r:id="rId30"/>
    <p:sldId id="293" r:id="rId31"/>
    <p:sldId id="284" r:id="rId32"/>
    <p:sldId id="285" r:id="rId33"/>
    <p:sldId id="287" r:id="rId34"/>
    <p:sldId id="288" r:id="rId35"/>
    <p:sldId id="289" r:id="rId36"/>
    <p:sldId id="290" r:id="rId37"/>
    <p:sldId id="291" r:id="rId38"/>
    <p:sldId id="292"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737" autoAdjust="0"/>
  </p:normalViewPr>
  <p:slideViewPr>
    <p:cSldViewPr>
      <p:cViewPr varScale="1">
        <p:scale>
          <a:sx n="70" d="100"/>
          <a:sy n="70" d="100"/>
        </p:scale>
        <p:origin x="-1386" y="-150"/>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9D6C8-CED8-4691-89BE-03DE5823E1A6}" type="datetimeFigureOut">
              <a:rPr lang="it-IT" smtClean="0"/>
              <a:pPr/>
              <a:t>18/04/2012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75724-611D-4398-9CD6-2FEC0B4A0F77}" type="slidenum">
              <a:rPr lang="it-IT" smtClean="0"/>
              <a:pPr/>
              <a:t>‹N›</a:t>
            </a:fld>
            <a:endParaRPr lang="it-IT"/>
          </a:p>
        </p:txBody>
      </p:sp>
    </p:spTree>
    <p:extLst>
      <p:ext uri="{BB962C8B-B14F-4D97-AF65-F5344CB8AC3E}">
        <p14:creationId xmlns:p14="http://schemas.microsoft.com/office/powerpoint/2010/main" val="225523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0375724-611D-4398-9CD6-2FEC0B4A0F77}"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B5C511-1ABC-44CC-8DF7-FBFBE79C70EA}" type="datetimeFigureOut">
              <a:rPr lang="it-IT" smtClean="0"/>
              <a:pPr/>
              <a:t>18/04/2012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FBE771-4EB2-4A06-B7EA-CEC98FD225B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58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5C511-1ABC-44CC-8DF7-FBFBE79C70EA}" type="datetimeFigureOut">
              <a:rPr lang="it-IT" smtClean="0"/>
              <a:pPr/>
              <a:t>18/04/2012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BE771-4EB2-4A06-B7EA-CEC98FD225B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polimi.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polimi.it/"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polimi.it/"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polimi.it/" TargetMode="Externa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oleObject" Target="../embeddings/oleObject3.bin"/><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polimi.it/" TargetMode="Externa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oleObject" Target="../embeddings/oleObject6.bin"/><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png"/><Relationship Id="rId4" Type="http://schemas.openxmlformats.org/officeDocument/2006/relationships/hyperlink" Target="http://www.polimi.it/" TargetMode="External"/><Relationship Id="rId9" Type="http://schemas.openxmlformats.org/officeDocument/2006/relationships/image" Target="../media/image20.wmf"/></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polimi.it/" TargetMode="External"/><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oleObject" Target="../embeddings/oleObject11.bin"/><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hyperlink" Target="http://www.polimi.it/" TargetMode="External"/><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3.bin"/><Relationship Id="rId10" Type="http://schemas.openxmlformats.org/officeDocument/2006/relationships/image" Target="../media/image25.wmf"/><Relationship Id="rId4" Type="http://schemas.openxmlformats.org/officeDocument/2006/relationships/image" Target="../media/image1.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hyperlink" Target="http://www.polimi.it/"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hyperlink" Target="http://www.polimi.it/" TargetMode="External"/><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7.bin"/><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polimi.it/"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32.png"/><Relationship Id="rId5" Type="http://schemas.openxmlformats.org/officeDocument/2006/relationships/oleObject" Target="../embeddings/oleObject19.bin"/><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polimi.it/" TargetMode="External"/><Relationship Id="rId7"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32.png"/><Relationship Id="rId5" Type="http://schemas.openxmlformats.org/officeDocument/2006/relationships/oleObject" Target="../embeddings/oleObject20.bin"/><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6.jpeg"/><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png"/><Relationship Id="rId11" Type="http://schemas.openxmlformats.org/officeDocument/2006/relationships/image" Target="../media/image38.png"/><Relationship Id="rId5" Type="http://schemas.openxmlformats.org/officeDocument/2006/relationships/hyperlink" Target="http://www.polimi.it/" TargetMode="External"/><Relationship Id="rId10" Type="http://schemas.openxmlformats.org/officeDocument/2006/relationships/image" Target="../media/image35.wmf"/><Relationship Id="rId4" Type="http://schemas.openxmlformats.org/officeDocument/2006/relationships/image" Target="../media/image37.png"/><Relationship Id="rId9"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polimi.i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limi.it/"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14" name="Rettangolo 13"/>
          <p:cNvSpPr/>
          <p:nvPr/>
        </p:nvSpPr>
        <p:spPr>
          <a:xfrm>
            <a:off x="1421904" y="551582"/>
            <a:ext cx="6102424" cy="1077218"/>
          </a:xfrm>
          <a:prstGeom prst="rect">
            <a:avLst/>
          </a:prstGeom>
          <a:noFill/>
        </p:spPr>
        <p:txBody>
          <a:bodyPr wrap="square">
            <a:spAutoFit/>
          </a:bodyPr>
          <a:lstStyle/>
          <a:p>
            <a:pPr algn="ctr">
              <a:spcBef>
                <a:spcPct val="50000"/>
              </a:spcBef>
            </a:pPr>
            <a:r>
              <a:rPr lang="it-IT" sz="3200" b="1" dirty="0" smtClean="0">
                <a:latin typeface="Times New Roman" pitchFamily="18" charset="0"/>
                <a:cs typeface="Times New Roman" pitchFamily="18" charset="0"/>
              </a:rPr>
              <a:t>Geometria non euclidea: la nuova idea di spazio matematico</a:t>
            </a:r>
            <a:endParaRPr lang="it-IT" sz="3200" b="1" dirty="0">
              <a:latin typeface="Times New Roman" pitchFamily="18" charset="0"/>
              <a:cs typeface="Times New Roman" pitchFamily="18" charset="0"/>
            </a:endParaRPr>
          </a:p>
        </p:txBody>
      </p:sp>
      <p:sp>
        <p:nvSpPr>
          <p:cNvPr id="16" name="Rectangle 7"/>
          <p:cNvSpPr>
            <a:spLocks noChangeArrowheads="1"/>
          </p:cNvSpPr>
          <p:nvPr/>
        </p:nvSpPr>
        <p:spPr bwMode="auto">
          <a:xfrm>
            <a:off x="4067944" y="2636912"/>
            <a:ext cx="4489648" cy="2667000"/>
          </a:xfrm>
          <a:prstGeom prst="rect">
            <a:avLst/>
          </a:prstGeom>
          <a:noFill/>
          <a:ln w="9525">
            <a:noFill/>
            <a:miter lim="800000"/>
            <a:headEnd/>
            <a:tailEnd/>
          </a:ln>
          <a:effectLst/>
        </p:spPr>
        <p:txBody>
          <a:bodyPr/>
          <a:lstStyle/>
          <a:p>
            <a:pPr marL="342900" indent="-342900">
              <a:spcBef>
                <a:spcPct val="20000"/>
              </a:spcBef>
            </a:pPr>
            <a:r>
              <a:rPr lang="en-US" sz="2400" i="1" dirty="0" smtClean="0">
                <a:effectLst>
                  <a:outerShdw blurRad="38100" dist="38100" dir="2700000" algn="tl">
                    <a:srgbClr val="FFFFFF"/>
                  </a:outerShdw>
                </a:effectLst>
                <a:latin typeface="Times New Roman" pitchFamily="18" charset="0"/>
                <a:cs typeface="Times New Roman" pitchFamily="18" charset="0"/>
              </a:rPr>
              <a:t>… la </a:t>
            </a:r>
            <a:r>
              <a:rPr lang="en-US" sz="2400" i="1" dirty="0" err="1">
                <a:effectLst>
                  <a:outerShdw blurRad="38100" dist="38100" dir="2700000" algn="tl">
                    <a:srgbClr val="FFFFFF"/>
                  </a:outerShdw>
                </a:effectLst>
                <a:latin typeface="Times New Roman" pitchFamily="18" charset="0"/>
                <a:cs typeface="Times New Roman" pitchFamily="18" charset="0"/>
              </a:rPr>
              <a:t>definizione</a:t>
            </a:r>
            <a:r>
              <a:rPr lang="en-US" sz="2400" i="1" dirty="0">
                <a:effectLst>
                  <a:outerShdw blurRad="38100" dist="38100" dir="2700000" algn="tl">
                    <a:srgbClr val="FFFFFF"/>
                  </a:outerShdw>
                </a:effectLst>
                <a:latin typeface="Times New Roman" pitchFamily="18" charset="0"/>
                <a:cs typeface="Times New Roman" pitchFamily="18" charset="0"/>
              </a:rPr>
              <a:t> e le </a:t>
            </a:r>
            <a:r>
              <a:rPr lang="en-US" sz="2400" i="1" dirty="0" err="1">
                <a:effectLst>
                  <a:outerShdw blurRad="38100" dist="38100" dir="2700000" algn="tl">
                    <a:srgbClr val="FFFFFF"/>
                  </a:outerShdw>
                </a:effectLst>
                <a:latin typeface="Times New Roman" pitchFamily="18" charset="0"/>
                <a:cs typeface="Times New Roman" pitchFamily="18" charset="0"/>
              </a:rPr>
              <a:t>propriet</a:t>
            </a:r>
            <a:r>
              <a:rPr lang="it-IT" sz="2400" i="1" dirty="0">
                <a:effectLst>
                  <a:outerShdw blurRad="38100" dist="38100" dir="2700000" algn="tl">
                    <a:srgbClr val="FFFFFF"/>
                  </a:outerShdw>
                </a:effectLst>
                <a:latin typeface="Times New Roman" pitchFamily="18" charset="0"/>
                <a:cs typeface="Times New Roman" pitchFamily="18" charset="0"/>
              </a:rPr>
              <a:t>à </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della</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retta</a:t>
            </a:r>
            <a:r>
              <a:rPr lang="en-US" sz="2400" i="1" dirty="0">
                <a:effectLst>
                  <a:outerShdw blurRad="38100" dist="38100" dir="2700000" algn="tl">
                    <a:srgbClr val="FFFFFF"/>
                  </a:outerShdw>
                </a:effectLst>
                <a:latin typeface="Times New Roman" pitchFamily="18" charset="0"/>
                <a:cs typeface="Times New Roman" pitchFamily="18" charset="0"/>
              </a:rPr>
              <a:t> e </a:t>
            </a:r>
            <a:r>
              <a:rPr lang="en-US" sz="2400" i="1" dirty="0" err="1">
                <a:effectLst>
                  <a:outerShdw blurRad="38100" dist="38100" dir="2700000" algn="tl">
                    <a:srgbClr val="FFFFFF"/>
                  </a:outerShdw>
                </a:effectLst>
                <a:latin typeface="Times New Roman" pitchFamily="18" charset="0"/>
                <a:cs typeface="Times New Roman" pitchFamily="18" charset="0"/>
              </a:rPr>
              <a:t>quella</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delle</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parallele</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sono</a:t>
            </a:r>
            <a:r>
              <a:rPr lang="en-US" sz="2400" i="1" dirty="0">
                <a:effectLst>
                  <a:outerShdw blurRad="38100" dist="38100" dir="2700000" algn="tl">
                    <a:srgbClr val="FFFFFF"/>
                  </a:outerShdw>
                </a:effectLst>
                <a:latin typeface="Times New Roman" pitchFamily="18" charset="0"/>
                <a:cs typeface="Times New Roman" pitchFamily="18" charset="0"/>
              </a:rPr>
              <a:t> lo </a:t>
            </a:r>
            <a:r>
              <a:rPr lang="en-US" sz="2400" i="1" dirty="0" err="1">
                <a:effectLst>
                  <a:outerShdw blurRad="38100" dist="38100" dir="2700000" algn="tl">
                    <a:srgbClr val="FFFFFF"/>
                  </a:outerShdw>
                </a:effectLst>
                <a:latin typeface="Times New Roman" pitchFamily="18" charset="0"/>
                <a:cs typeface="Times New Roman" pitchFamily="18" charset="0"/>
              </a:rPr>
              <a:t>scoglio</a:t>
            </a:r>
            <a:r>
              <a:rPr lang="en-US" sz="2400" i="1" dirty="0">
                <a:effectLst>
                  <a:outerShdw blurRad="38100" dist="38100" dir="2700000" algn="tl">
                    <a:srgbClr val="FFFFFF"/>
                  </a:outerShdw>
                </a:effectLst>
                <a:latin typeface="Times New Roman" pitchFamily="18" charset="0"/>
                <a:cs typeface="Times New Roman" pitchFamily="18" charset="0"/>
              </a:rPr>
              <a:t> e per </a:t>
            </a:r>
            <a:r>
              <a:rPr lang="en-US" sz="2400" i="1" dirty="0" err="1">
                <a:effectLst>
                  <a:outerShdw blurRad="38100" dist="38100" dir="2700000" algn="tl">
                    <a:srgbClr val="FFFFFF"/>
                  </a:outerShdw>
                </a:effectLst>
                <a:latin typeface="Times New Roman" pitchFamily="18" charset="0"/>
                <a:cs typeface="Times New Roman" pitchFamily="18" charset="0"/>
              </a:rPr>
              <a:t>cos</a:t>
            </a:r>
            <a:r>
              <a:rPr lang="it-IT" sz="2400" i="1" dirty="0">
                <a:effectLst>
                  <a:outerShdw blurRad="38100" dist="38100" dir="2700000" algn="tl">
                    <a:srgbClr val="FFFFFF"/>
                  </a:outerShdw>
                </a:effectLst>
                <a:latin typeface="Times New Roman" pitchFamily="18" charset="0"/>
                <a:cs typeface="Times New Roman" pitchFamily="18" charset="0"/>
              </a:rPr>
              <a:t>ì </a:t>
            </a:r>
            <a:r>
              <a:rPr lang="en-US" sz="2400" i="1" dirty="0">
                <a:effectLst>
                  <a:outerShdw blurRad="38100" dist="38100" dir="2700000" algn="tl">
                    <a:srgbClr val="FFFFFF"/>
                  </a:outerShdw>
                </a:effectLst>
                <a:latin typeface="Times New Roman" pitchFamily="18" charset="0"/>
                <a:cs typeface="Times New Roman" pitchFamily="18" charset="0"/>
              </a:rPr>
              <a:t> dire lo </a:t>
            </a:r>
            <a:r>
              <a:rPr lang="en-US" sz="2400" i="1" dirty="0" err="1">
                <a:effectLst>
                  <a:outerShdw blurRad="38100" dist="38100" dir="2700000" algn="tl">
                    <a:srgbClr val="FFFFFF"/>
                  </a:outerShdw>
                </a:effectLst>
                <a:latin typeface="Times New Roman" pitchFamily="18" charset="0"/>
                <a:cs typeface="Times New Roman" pitchFamily="18" charset="0"/>
              </a:rPr>
              <a:t>scandalo</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degli</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elementi</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della</a:t>
            </a:r>
            <a:r>
              <a:rPr lang="en-US" sz="2400" i="1" dirty="0">
                <a:effectLst>
                  <a:outerShdw blurRad="38100" dist="38100" dir="2700000" algn="tl">
                    <a:srgbClr val="FFFFFF"/>
                  </a:outerShdw>
                </a:effectLst>
                <a:latin typeface="Times New Roman" pitchFamily="18" charset="0"/>
                <a:cs typeface="Times New Roman" pitchFamily="18" charset="0"/>
              </a:rPr>
              <a:t> </a:t>
            </a:r>
            <a:r>
              <a:rPr lang="en-US" sz="2400" i="1" dirty="0" err="1">
                <a:effectLst>
                  <a:outerShdw blurRad="38100" dist="38100" dir="2700000" algn="tl">
                    <a:srgbClr val="FFFFFF"/>
                  </a:outerShdw>
                </a:effectLst>
                <a:latin typeface="Times New Roman" pitchFamily="18" charset="0"/>
                <a:cs typeface="Times New Roman" pitchFamily="18" charset="0"/>
              </a:rPr>
              <a:t>geometria</a:t>
            </a:r>
            <a:r>
              <a:rPr lang="en-US" sz="2400" i="1" dirty="0" smtClean="0">
                <a:effectLst>
                  <a:outerShdw blurRad="38100" dist="38100" dir="2700000" algn="tl">
                    <a:srgbClr val="FFFFFF"/>
                  </a:outerShdw>
                </a:effectLst>
                <a:latin typeface="Times New Roman" pitchFamily="18" charset="0"/>
                <a:cs typeface="Times New Roman" pitchFamily="18" charset="0"/>
              </a:rPr>
              <a:t>.</a:t>
            </a:r>
          </a:p>
          <a:p>
            <a:pPr marL="342900" indent="-342900">
              <a:spcBef>
                <a:spcPct val="20000"/>
              </a:spcBef>
            </a:pPr>
            <a:endParaRPr lang="en-US" sz="800" i="1" dirty="0">
              <a:effectLst>
                <a:outerShdw blurRad="38100" dist="38100" dir="2700000" algn="tl">
                  <a:srgbClr val="FFFFFF"/>
                </a:outerShdw>
              </a:effectLst>
              <a:latin typeface="Times New Roman" pitchFamily="18" charset="0"/>
              <a:cs typeface="Times New Roman" pitchFamily="18" charset="0"/>
            </a:endParaRPr>
          </a:p>
          <a:p>
            <a:pPr marL="342900" indent="-342900" algn="r">
              <a:spcBef>
                <a:spcPct val="20000"/>
              </a:spcBef>
            </a:pPr>
            <a:r>
              <a:rPr lang="en-US" sz="2400" dirty="0" smtClean="0">
                <a:latin typeface="Times New Roman" pitchFamily="18" charset="0"/>
                <a:cs typeface="Times New Roman" pitchFamily="18" charset="0"/>
              </a:rPr>
              <a:t>J.-B. </a:t>
            </a:r>
            <a:r>
              <a:rPr lang="en-US" sz="2400" dirty="0" err="1" smtClean="0">
                <a:latin typeface="Times New Roman" pitchFamily="18" charset="0"/>
                <a:cs typeface="Times New Roman" pitchFamily="18" charset="0"/>
              </a:rPr>
              <a:t>d’Alembert</a:t>
            </a:r>
            <a:r>
              <a:rPr lang="en-US" sz="2400" dirty="0">
                <a:latin typeface="Times New Roman" pitchFamily="18" charset="0"/>
                <a:cs typeface="Times New Roman" pitchFamily="18" charset="0"/>
              </a:rPr>
              <a:t>, 1759</a:t>
            </a:r>
            <a:endParaRPr lang="it-IT" sz="2400" dirty="0">
              <a:latin typeface="Times New Roman" pitchFamily="18" charset="0"/>
              <a:cs typeface="Times New Roman" pitchFamily="18" charset="0"/>
            </a:endParaRPr>
          </a:p>
        </p:txBody>
      </p:sp>
      <p:pic>
        <p:nvPicPr>
          <p:cNvPr id="1030" name="Picture 6" descr="http://img.tfd.com/ggse/1e/gsed_0001_0021_0_img6098.png"/>
          <p:cNvPicPr>
            <a:picLocks noChangeAspect="1" noChangeArrowheads="1"/>
          </p:cNvPicPr>
          <p:nvPr/>
        </p:nvPicPr>
        <p:blipFill>
          <a:blip r:embed="rId4" cstate="print"/>
          <a:srcRect/>
          <a:stretch>
            <a:fillRect/>
          </a:stretch>
        </p:blipFill>
        <p:spPr bwMode="auto">
          <a:xfrm>
            <a:off x="1043608" y="2420888"/>
            <a:ext cx="2664296" cy="33123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pSp>
        <p:nvGrpSpPr>
          <p:cNvPr id="9" name="Gruppo 8"/>
          <p:cNvGrpSpPr/>
          <p:nvPr/>
        </p:nvGrpSpPr>
        <p:grpSpPr>
          <a:xfrm>
            <a:off x="1279874" y="1444714"/>
            <a:ext cx="2860078" cy="3136414"/>
            <a:chOff x="5672362" y="2924944"/>
            <a:chExt cx="2860078" cy="3136414"/>
          </a:xfrm>
        </p:grpSpPr>
        <p:pic>
          <p:nvPicPr>
            <p:cNvPr id="12" name="Picture 2" descr="http://matematica.unibocconi.it/sites/default/files/Beltrami_2.jpg"/>
            <p:cNvPicPr>
              <a:picLocks noChangeAspect="1" noChangeArrowheads="1"/>
            </p:cNvPicPr>
            <p:nvPr/>
          </p:nvPicPr>
          <p:blipFill>
            <a:blip r:embed="rId4" cstate="print"/>
            <a:srcRect/>
            <a:stretch>
              <a:fillRect/>
            </a:stretch>
          </p:blipFill>
          <p:spPr bwMode="auto">
            <a:xfrm>
              <a:off x="5940152" y="2924944"/>
              <a:ext cx="2224296" cy="2736304"/>
            </a:xfrm>
            <a:prstGeom prst="rect">
              <a:avLst/>
            </a:prstGeom>
            <a:noFill/>
          </p:spPr>
        </p:pic>
        <p:sp>
          <p:nvSpPr>
            <p:cNvPr id="14" name="CasellaDiTesto 13"/>
            <p:cNvSpPr txBox="1"/>
            <p:nvPr/>
          </p:nvSpPr>
          <p:spPr>
            <a:xfrm>
              <a:off x="5672362" y="5661248"/>
              <a:ext cx="2860078" cy="400110"/>
            </a:xfrm>
            <a:prstGeom prst="rect">
              <a:avLst/>
            </a:prstGeom>
            <a:noFill/>
          </p:spPr>
          <p:txBody>
            <a:bodyPr wrap="none" rtlCol="0">
              <a:spAutoFit/>
            </a:bodyPr>
            <a:lstStyle/>
            <a:p>
              <a:r>
                <a:rPr lang="it-IT" sz="2000" b="1" dirty="0" smtClean="0">
                  <a:latin typeface="Times New Roman" pitchFamily="18" charset="0"/>
                  <a:cs typeface="Times New Roman" pitchFamily="18" charset="0"/>
                </a:rPr>
                <a:t>E. Beltrami  (1835-1900)</a:t>
              </a:r>
              <a:endParaRPr lang="it-IT" sz="2000" b="1" dirty="0">
                <a:latin typeface="Times New Roman" pitchFamily="18" charset="0"/>
                <a:cs typeface="Times New Roman" pitchFamily="18" charset="0"/>
              </a:endParaRPr>
            </a:p>
          </p:txBody>
        </p:sp>
      </p:grpSp>
      <p:sp>
        <p:nvSpPr>
          <p:cNvPr id="15" name="CasellaDiTesto 14"/>
          <p:cNvSpPr txBox="1"/>
          <p:nvPr/>
        </p:nvSpPr>
        <p:spPr>
          <a:xfrm>
            <a:off x="3347864" y="620688"/>
            <a:ext cx="2559290" cy="584775"/>
          </a:xfrm>
          <a:prstGeom prst="rect">
            <a:avLst/>
          </a:prstGeom>
          <a:noFill/>
        </p:spPr>
        <p:txBody>
          <a:bodyPr wrap="none" rtlCol="0">
            <a:spAutoFit/>
          </a:bodyPr>
          <a:lstStyle/>
          <a:p>
            <a:r>
              <a:rPr lang="it-IT" sz="3200" b="1" dirty="0" smtClean="0">
                <a:latin typeface="Times New Roman" pitchFamily="18" charset="0"/>
                <a:cs typeface="Times New Roman" pitchFamily="18" charset="0"/>
              </a:rPr>
              <a:t>I protagonisti</a:t>
            </a:r>
            <a:endParaRPr lang="it-IT" sz="3200" b="1" dirty="0">
              <a:latin typeface="Times New Roman" pitchFamily="18" charset="0"/>
              <a:cs typeface="Times New Roman" pitchFamily="18" charset="0"/>
            </a:endParaRPr>
          </a:p>
        </p:txBody>
      </p:sp>
      <p:sp>
        <p:nvSpPr>
          <p:cNvPr id="22" name="CasellaDiTesto 21"/>
          <p:cNvSpPr txBox="1"/>
          <p:nvPr/>
        </p:nvSpPr>
        <p:spPr>
          <a:xfrm>
            <a:off x="611560" y="4862770"/>
            <a:ext cx="8136904" cy="1446550"/>
          </a:xfrm>
          <a:prstGeom prst="rect">
            <a:avLst/>
          </a:prstGeom>
          <a:noFill/>
          <a:ln>
            <a:noFill/>
          </a:ln>
        </p:spPr>
        <p:txBody>
          <a:bodyPr wrap="square" rtlCol="0">
            <a:spAutoFit/>
          </a:bodyPr>
          <a:lstStyle/>
          <a:p>
            <a:r>
              <a:rPr lang="it-IT" sz="2000" b="1" i="1" dirty="0" smtClean="0">
                <a:latin typeface="Times New Roman" pitchFamily="18" charset="0"/>
                <a:cs typeface="Times New Roman" pitchFamily="18" charset="0"/>
              </a:rPr>
              <a:t>In questi ultimi tempi il pubblico matematico ha incominciato ad occuparsi di alcuni nuovi concetti i quali sembrano destinati, in caso che prevalgano, a mutare profondamente tutto l’ordito della classica geometria.</a:t>
            </a:r>
          </a:p>
          <a:p>
            <a:endParaRPr lang="it-IT" sz="800" b="1" dirty="0" smtClean="0">
              <a:latin typeface="Times New Roman" pitchFamily="18" charset="0"/>
              <a:cs typeface="Times New Roman" pitchFamily="18" charset="0"/>
            </a:endParaRPr>
          </a:p>
          <a:p>
            <a:r>
              <a:rPr lang="it-IT" sz="2000" b="1" dirty="0" smtClean="0">
                <a:latin typeface="Times New Roman" pitchFamily="18" charset="0"/>
                <a:cs typeface="Times New Roman" pitchFamily="18" charset="0"/>
              </a:rPr>
              <a:t>Saggio di interpretazione della geometria non euclidea (1868)</a:t>
            </a:r>
            <a:endParaRPr lang="it-IT" sz="2000" b="1" dirty="0">
              <a:latin typeface="Times New Roman" pitchFamily="18" charset="0"/>
              <a:cs typeface="Times New Roman" pitchFamily="18" charset="0"/>
            </a:endParaRPr>
          </a:p>
        </p:txBody>
      </p:sp>
      <p:pic>
        <p:nvPicPr>
          <p:cNvPr id="23" name="Picture 6" descr="http://img.tfd.com/ggse/1e/gsed_0001_0021_0_img6098.png"/>
          <p:cNvPicPr>
            <a:picLocks noChangeAspect="1" noChangeArrowheads="1"/>
          </p:cNvPicPr>
          <p:nvPr/>
        </p:nvPicPr>
        <p:blipFill>
          <a:blip r:embed="rId5" cstate="print"/>
          <a:srcRect/>
          <a:stretch>
            <a:fillRect/>
          </a:stretch>
        </p:blipFill>
        <p:spPr bwMode="auto">
          <a:xfrm>
            <a:off x="5076056" y="1340768"/>
            <a:ext cx="2664296" cy="3312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15" name="CasellaDiTesto 14"/>
          <p:cNvSpPr txBox="1"/>
          <p:nvPr/>
        </p:nvSpPr>
        <p:spPr>
          <a:xfrm>
            <a:off x="3347864" y="620688"/>
            <a:ext cx="2559290" cy="584775"/>
          </a:xfrm>
          <a:prstGeom prst="rect">
            <a:avLst/>
          </a:prstGeom>
          <a:noFill/>
        </p:spPr>
        <p:txBody>
          <a:bodyPr wrap="none" rtlCol="0">
            <a:spAutoFit/>
          </a:bodyPr>
          <a:lstStyle/>
          <a:p>
            <a:r>
              <a:rPr lang="it-IT" sz="3200" b="1" dirty="0" smtClean="0">
                <a:latin typeface="Times New Roman" pitchFamily="18" charset="0"/>
                <a:cs typeface="Times New Roman" pitchFamily="18" charset="0"/>
              </a:rPr>
              <a:t>I protagonisti</a:t>
            </a:r>
            <a:endParaRPr lang="it-IT" sz="3200" b="1" dirty="0">
              <a:latin typeface="Times New Roman" pitchFamily="18" charset="0"/>
              <a:cs typeface="Times New Roman" pitchFamily="18" charset="0"/>
            </a:endParaRPr>
          </a:p>
        </p:txBody>
      </p:sp>
      <p:grpSp>
        <p:nvGrpSpPr>
          <p:cNvPr id="3" name="Group 3"/>
          <p:cNvGrpSpPr>
            <a:grpSpLocks/>
          </p:cNvGrpSpPr>
          <p:nvPr/>
        </p:nvGrpSpPr>
        <p:grpSpPr bwMode="auto">
          <a:xfrm>
            <a:off x="1403648" y="1340768"/>
            <a:ext cx="3018329" cy="3113321"/>
            <a:chOff x="796" y="1827"/>
            <a:chExt cx="1780" cy="1893"/>
          </a:xfrm>
        </p:grpSpPr>
        <p:pic>
          <p:nvPicPr>
            <p:cNvPr id="17" name="Picture 4" descr="riemann"/>
            <p:cNvPicPr>
              <a:picLocks noChangeAspect="1" noChangeArrowheads="1"/>
            </p:cNvPicPr>
            <p:nvPr/>
          </p:nvPicPr>
          <p:blipFill>
            <a:blip r:embed="rId4" cstate="print"/>
            <a:srcRect/>
            <a:stretch>
              <a:fillRect/>
            </a:stretch>
          </p:blipFill>
          <p:spPr bwMode="auto">
            <a:xfrm>
              <a:off x="913" y="1827"/>
              <a:ext cx="1373" cy="1629"/>
            </a:xfrm>
            <a:prstGeom prst="rect">
              <a:avLst/>
            </a:prstGeom>
            <a:noFill/>
          </p:spPr>
        </p:pic>
        <p:sp>
          <p:nvSpPr>
            <p:cNvPr id="18" name="Rectangle 5"/>
            <p:cNvSpPr>
              <a:spLocks noChangeArrowheads="1"/>
            </p:cNvSpPr>
            <p:nvPr/>
          </p:nvSpPr>
          <p:spPr bwMode="auto">
            <a:xfrm>
              <a:off x="796" y="3468"/>
              <a:ext cx="1780" cy="252"/>
            </a:xfrm>
            <a:prstGeom prst="rect">
              <a:avLst/>
            </a:prstGeom>
            <a:noFill/>
            <a:ln w="9525">
              <a:noFill/>
              <a:miter lim="800000"/>
              <a:headEnd/>
              <a:tailEnd/>
            </a:ln>
            <a:effectLst/>
          </p:spPr>
          <p:txBody>
            <a:bodyPr wrap="none">
              <a:spAutoFit/>
            </a:bodyPr>
            <a:lstStyle/>
            <a:p>
              <a:r>
                <a:rPr lang="it-IT" sz="2000" b="1" dirty="0" smtClean="0">
                  <a:latin typeface="Times New Roman" pitchFamily="18" charset="0"/>
                  <a:cs typeface="Times New Roman" pitchFamily="18" charset="0"/>
                </a:rPr>
                <a:t>B. </a:t>
              </a:r>
              <a:r>
                <a:rPr lang="it-IT" sz="2000" b="1" dirty="0" err="1" smtClean="0">
                  <a:latin typeface="Times New Roman" pitchFamily="18" charset="0"/>
                  <a:cs typeface="Times New Roman" pitchFamily="18" charset="0"/>
                </a:rPr>
                <a:t>Riemann</a:t>
              </a:r>
              <a:r>
                <a:rPr lang="it-IT" sz="2000" b="1" dirty="0" smtClean="0">
                  <a:latin typeface="Times New Roman" pitchFamily="18" charset="0"/>
                  <a:cs typeface="Times New Roman" pitchFamily="18" charset="0"/>
                </a:rPr>
                <a:t> </a:t>
              </a:r>
              <a:r>
                <a:rPr lang="it-IT" sz="2000" b="1" dirty="0">
                  <a:latin typeface="Times New Roman" pitchFamily="18" charset="0"/>
                  <a:cs typeface="Times New Roman" pitchFamily="18" charset="0"/>
                </a:rPr>
                <a:t>(1826-1866)</a:t>
              </a:r>
            </a:p>
          </p:txBody>
        </p:sp>
      </p:grpSp>
      <p:grpSp>
        <p:nvGrpSpPr>
          <p:cNvPr id="19" name="Gruppo 18"/>
          <p:cNvGrpSpPr/>
          <p:nvPr/>
        </p:nvGrpSpPr>
        <p:grpSpPr>
          <a:xfrm>
            <a:off x="5220072" y="1484784"/>
            <a:ext cx="2695360" cy="2585323"/>
            <a:chOff x="6269128" y="3905760"/>
            <a:chExt cx="2695360" cy="2585323"/>
          </a:xfrm>
        </p:grpSpPr>
        <p:pic>
          <p:nvPicPr>
            <p:cNvPr id="20" name="Picture 2"/>
            <p:cNvPicPr>
              <a:picLocks noChangeAspect="1" noChangeArrowheads="1"/>
            </p:cNvPicPr>
            <p:nvPr/>
          </p:nvPicPr>
          <p:blipFill>
            <a:blip r:embed="rId5" cstate="print"/>
            <a:srcRect/>
            <a:stretch>
              <a:fillRect/>
            </a:stretch>
          </p:blipFill>
          <p:spPr bwMode="auto">
            <a:xfrm>
              <a:off x="6516216" y="3924835"/>
              <a:ext cx="2448272" cy="2555797"/>
            </a:xfrm>
            <a:prstGeom prst="rect">
              <a:avLst/>
            </a:prstGeom>
            <a:noFill/>
            <a:ln w="9525">
              <a:noFill/>
              <a:miter lim="800000"/>
              <a:headEnd/>
              <a:tailEnd/>
            </a:ln>
          </p:spPr>
        </p:pic>
        <p:sp>
          <p:nvSpPr>
            <p:cNvPr id="21" name="CasellaDiTesto 20"/>
            <p:cNvSpPr txBox="1"/>
            <p:nvPr/>
          </p:nvSpPr>
          <p:spPr>
            <a:xfrm>
              <a:off x="6269128" y="3905760"/>
              <a:ext cx="288032" cy="2585323"/>
            </a:xfrm>
            <a:prstGeom prst="rect">
              <a:avLst/>
            </a:prstGeom>
            <a:solidFill>
              <a:schemeClr val="bg1"/>
            </a:solidFill>
          </p:spPr>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a:p>
          </p:txBody>
        </p:sp>
      </p:grpSp>
      <p:sp>
        <p:nvSpPr>
          <p:cNvPr id="23" name="CasellaDiTesto 22"/>
          <p:cNvSpPr txBox="1"/>
          <p:nvPr/>
        </p:nvSpPr>
        <p:spPr>
          <a:xfrm>
            <a:off x="323528" y="4410218"/>
            <a:ext cx="8640960" cy="2031325"/>
          </a:xfrm>
          <a:prstGeom prst="rect">
            <a:avLst/>
          </a:prstGeom>
          <a:noFill/>
        </p:spPr>
        <p:txBody>
          <a:bodyPr wrap="square" rtlCol="0">
            <a:spAutoFit/>
          </a:bodyPr>
          <a:lstStyle/>
          <a:p>
            <a:r>
              <a:rPr lang="it-IT" sz="2000" b="1" i="1" dirty="0" smtClean="0">
                <a:latin typeface="Times New Roman" pitchFamily="18" charset="0"/>
                <a:cs typeface="Times New Roman" pitchFamily="18" charset="0"/>
              </a:rPr>
              <a:t>È ben noto che la geometria presuppone non soltanto il concetto di spazio ma anche le prime nozioni fondamentali delle costruzioni nello spazio … Le rela-zioni fra questi presupposti rimangono oscure … Da Euclide a </a:t>
            </a:r>
            <a:r>
              <a:rPr lang="it-IT" sz="2000" b="1" i="1" dirty="0" err="1" smtClean="0">
                <a:latin typeface="Times New Roman" pitchFamily="18" charset="0"/>
                <a:cs typeface="Times New Roman" pitchFamily="18" charset="0"/>
              </a:rPr>
              <a:t>Legendre</a:t>
            </a:r>
            <a:r>
              <a:rPr lang="it-IT" sz="2000" b="1" i="1" dirty="0" smtClean="0">
                <a:latin typeface="Times New Roman" pitchFamily="18" charset="0"/>
                <a:cs typeface="Times New Roman" pitchFamily="18" charset="0"/>
              </a:rPr>
              <a:t> questa oscurità non è stata chiarita né dai matematici né dai filosofi …</a:t>
            </a:r>
          </a:p>
          <a:p>
            <a:endParaRPr lang="it-IT" sz="800" b="1" dirty="0">
              <a:latin typeface="Times New Roman" pitchFamily="18" charset="0"/>
              <a:cs typeface="Times New Roman" pitchFamily="18" charset="0"/>
            </a:endParaRPr>
          </a:p>
          <a:p>
            <a:r>
              <a:rPr lang="it-IT" sz="2000" b="1" dirty="0" smtClean="0">
                <a:latin typeface="Times New Roman" pitchFamily="18" charset="0"/>
                <a:cs typeface="Times New Roman" pitchFamily="18" charset="0"/>
              </a:rPr>
              <a:t>Sulle ipotesi che stanno alla base della geometria (1854, pubblicato nel 1868)  </a:t>
            </a:r>
            <a:endParaRPr lang="it-IT" sz="2000" b="1" dirty="0">
              <a:latin typeface="Times New Roman" pitchFamily="18" charset="0"/>
              <a:cs typeface="Times New Roman" pitchFamily="18" charset="0"/>
            </a:endParaRP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2" cstate="print"/>
          <a:srcRect/>
          <a:stretch>
            <a:fillRect/>
          </a:stretch>
        </p:blipFill>
        <p:spPr bwMode="auto">
          <a:xfrm>
            <a:off x="467544" y="432048"/>
            <a:ext cx="3681117" cy="5949280"/>
          </a:xfrm>
          <a:prstGeom prst="rect">
            <a:avLst/>
          </a:prstGeom>
          <a:noFill/>
        </p:spPr>
      </p:pic>
      <p:pic>
        <p:nvPicPr>
          <p:cNvPr id="10244" name="Picture 4"/>
          <p:cNvPicPr>
            <a:picLocks noChangeAspect="1" noChangeArrowheads="1"/>
          </p:cNvPicPr>
          <p:nvPr/>
        </p:nvPicPr>
        <p:blipFill>
          <a:blip r:embed="rId3" cstate="print"/>
          <a:srcRect/>
          <a:stretch>
            <a:fillRect/>
          </a:stretch>
        </p:blipFill>
        <p:spPr bwMode="auto">
          <a:xfrm>
            <a:off x="4767348" y="432048"/>
            <a:ext cx="3894575" cy="5949280"/>
          </a:xfrm>
          <a:prstGeom prst="rect">
            <a:avLst/>
          </a:prstGeom>
          <a:noFill/>
        </p:spPr>
      </p:pic>
      <p:pic>
        <p:nvPicPr>
          <p:cNvPr id="10" name="Picture 4" descr="Web del Politecnico di Milano">
            <a:hlinkClick r:id="rId4"/>
          </p:cNvPr>
          <p:cNvPicPr>
            <a:picLocks noChangeAspect="1" noChangeArrowheads="1"/>
          </p:cNvPicPr>
          <p:nvPr/>
        </p:nvPicPr>
        <p:blipFill>
          <a:blip r:embed="rId5"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Line 2"/>
          <p:cNvSpPr>
            <a:spLocks noChangeShapeType="1"/>
          </p:cNvSpPr>
          <p:nvPr/>
        </p:nvSpPr>
        <p:spPr bwMode="auto">
          <a:xfrm flipV="1">
            <a:off x="2209800" y="2286000"/>
            <a:ext cx="2819400" cy="2819400"/>
          </a:xfrm>
          <a:prstGeom prst="line">
            <a:avLst/>
          </a:prstGeom>
          <a:noFill/>
          <a:ln w="19050">
            <a:solidFill>
              <a:schemeClr val="tx1"/>
            </a:solidFill>
            <a:round/>
            <a:headEnd/>
            <a:tailEnd/>
          </a:ln>
          <a:effectLst/>
        </p:spPr>
        <p:txBody>
          <a:bodyPr/>
          <a:lstStyle/>
          <a:p>
            <a:endParaRPr lang="it-IT"/>
          </a:p>
        </p:txBody>
      </p:sp>
      <p:sp>
        <p:nvSpPr>
          <p:cNvPr id="12" name="Line 3"/>
          <p:cNvSpPr>
            <a:spLocks noChangeShapeType="1"/>
          </p:cNvSpPr>
          <p:nvPr/>
        </p:nvSpPr>
        <p:spPr bwMode="auto">
          <a:xfrm flipV="1">
            <a:off x="1905000" y="2286000"/>
            <a:ext cx="3657600" cy="1752600"/>
          </a:xfrm>
          <a:prstGeom prst="line">
            <a:avLst/>
          </a:prstGeom>
          <a:noFill/>
          <a:ln w="19050">
            <a:solidFill>
              <a:schemeClr val="tx1"/>
            </a:solidFill>
            <a:round/>
            <a:headEnd/>
            <a:tailEnd/>
          </a:ln>
          <a:effectLst/>
        </p:spPr>
        <p:txBody>
          <a:bodyPr/>
          <a:lstStyle/>
          <a:p>
            <a:endParaRPr lang="it-IT"/>
          </a:p>
        </p:txBody>
      </p:sp>
      <p:sp>
        <p:nvSpPr>
          <p:cNvPr id="14" name="Line 4"/>
          <p:cNvSpPr>
            <a:spLocks noChangeShapeType="1"/>
          </p:cNvSpPr>
          <p:nvPr/>
        </p:nvSpPr>
        <p:spPr bwMode="auto">
          <a:xfrm flipV="1">
            <a:off x="1828800" y="2389094"/>
            <a:ext cx="4800600" cy="914400"/>
          </a:xfrm>
          <a:prstGeom prst="line">
            <a:avLst/>
          </a:prstGeom>
          <a:noFill/>
          <a:ln w="19050">
            <a:solidFill>
              <a:schemeClr val="tx1"/>
            </a:solidFill>
            <a:round/>
            <a:headEnd/>
            <a:tailEnd/>
          </a:ln>
          <a:effectLst/>
        </p:spPr>
        <p:txBody>
          <a:bodyPr/>
          <a:lstStyle/>
          <a:p>
            <a:endParaRPr lang="it-IT"/>
          </a:p>
        </p:txBody>
      </p:sp>
      <p:sp>
        <p:nvSpPr>
          <p:cNvPr id="15" name="Line 5"/>
          <p:cNvSpPr>
            <a:spLocks noChangeShapeType="1"/>
          </p:cNvSpPr>
          <p:nvPr/>
        </p:nvSpPr>
        <p:spPr bwMode="auto">
          <a:xfrm>
            <a:off x="2971800" y="2362200"/>
            <a:ext cx="4876800" cy="1295400"/>
          </a:xfrm>
          <a:prstGeom prst="line">
            <a:avLst/>
          </a:prstGeom>
          <a:noFill/>
          <a:ln w="19050">
            <a:solidFill>
              <a:schemeClr val="tx1"/>
            </a:solidFill>
            <a:round/>
            <a:headEnd/>
            <a:tailEnd/>
          </a:ln>
          <a:effectLst/>
        </p:spPr>
        <p:txBody>
          <a:bodyPr/>
          <a:lstStyle/>
          <a:p>
            <a:endParaRPr lang="it-IT"/>
          </a:p>
        </p:txBody>
      </p:sp>
      <p:sp>
        <p:nvSpPr>
          <p:cNvPr id="16" name="Rectangle 6"/>
          <p:cNvSpPr>
            <a:spLocks noChangeArrowheads="1"/>
          </p:cNvSpPr>
          <p:nvPr/>
        </p:nvSpPr>
        <p:spPr bwMode="auto">
          <a:xfrm>
            <a:off x="685800" y="627256"/>
            <a:ext cx="7772400" cy="843880"/>
          </a:xfrm>
          <a:prstGeom prst="rect">
            <a:avLst/>
          </a:prstGeom>
          <a:noFill/>
          <a:ln w="9525">
            <a:noFill/>
            <a:miter lim="800000"/>
            <a:headEnd/>
            <a:tailEnd/>
          </a:ln>
          <a:effectLst/>
        </p:spPr>
        <p:txBody>
          <a:bodyPr anchor="ctr"/>
          <a:lstStyle/>
          <a:p>
            <a:pPr algn="ctr"/>
            <a:r>
              <a:rPr lang="en-US" sz="3200" b="1" dirty="0">
                <a:latin typeface="Times New Roman" pitchFamily="18" charset="0"/>
                <a:cs typeface="Times New Roman" pitchFamily="18" charset="0"/>
              </a:rPr>
              <a:t>Il </a:t>
            </a:r>
            <a:r>
              <a:rPr lang="en-US" sz="3200" b="1" dirty="0" err="1">
                <a:latin typeface="Times New Roman" pitchFamily="18" charset="0"/>
                <a:cs typeface="Times New Roman" pitchFamily="18" charset="0"/>
              </a:rPr>
              <a:t>problema</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delle</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parallele</a:t>
            </a:r>
            <a:endParaRPr lang="it-IT" sz="3200" b="1" dirty="0">
              <a:latin typeface="Times New Roman" pitchFamily="18" charset="0"/>
              <a:cs typeface="Times New Roman" pitchFamily="18" charset="0"/>
            </a:endParaRPr>
          </a:p>
        </p:txBody>
      </p:sp>
      <p:sp>
        <p:nvSpPr>
          <p:cNvPr id="17" name="Line 7"/>
          <p:cNvSpPr>
            <a:spLocks noChangeShapeType="1"/>
          </p:cNvSpPr>
          <p:nvPr/>
        </p:nvSpPr>
        <p:spPr bwMode="auto">
          <a:xfrm>
            <a:off x="4536141" y="2209800"/>
            <a:ext cx="0" cy="2971800"/>
          </a:xfrm>
          <a:prstGeom prst="line">
            <a:avLst/>
          </a:prstGeom>
          <a:noFill/>
          <a:ln w="19050">
            <a:solidFill>
              <a:schemeClr val="tx1"/>
            </a:solidFill>
            <a:round/>
            <a:headEnd/>
            <a:tailEnd/>
          </a:ln>
          <a:effectLst/>
        </p:spPr>
        <p:txBody>
          <a:bodyPr/>
          <a:lstStyle/>
          <a:p>
            <a:endParaRPr lang="it-IT"/>
          </a:p>
        </p:txBody>
      </p:sp>
      <p:sp>
        <p:nvSpPr>
          <p:cNvPr id="18" name="Line 8"/>
          <p:cNvSpPr>
            <a:spLocks noChangeShapeType="1"/>
          </p:cNvSpPr>
          <p:nvPr/>
        </p:nvSpPr>
        <p:spPr bwMode="auto">
          <a:xfrm>
            <a:off x="3810000" y="2272553"/>
            <a:ext cx="3886200" cy="2819400"/>
          </a:xfrm>
          <a:prstGeom prst="line">
            <a:avLst/>
          </a:prstGeom>
          <a:noFill/>
          <a:ln w="19050">
            <a:solidFill>
              <a:schemeClr val="tx1"/>
            </a:solidFill>
            <a:round/>
            <a:headEnd/>
            <a:tailEnd/>
          </a:ln>
          <a:effectLst/>
        </p:spPr>
        <p:txBody>
          <a:bodyPr/>
          <a:lstStyle/>
          <a:p>
            <a:endParaRPr lang="it-IT"/>
          </a:p>
        </p:txBody>
      </p:sp>
      <p:sp>
        <p:nvSpPr>
          <p:cNvPr id="19" name="Line 9"/>
          <p:cNvSpPr>
            <a:spLocks noChangeShapeType="1"/>
          </p:cNvSpPr>
          <p:nvPr/>
        </p:nvSpPr>
        <p:spPr bwMode="auto">
          <a:xfrm>
            <a:off x="4191000" y="2245659"/>
            <a:ext cx="1828800" cy="2971800"/>
          </a:xfrm>
          <a:prstGeom prst="line">
            <a:avLst/>
          </a:prstGeom>
          <a:noFill/>
          <a:ln w="19050">
            <a:solidFill>
              <a:schemeClr val="tx1"/>
            </a:solidFill>
            <a:round/>
            <a:headEnd/>
            <a:tailEnd/>
          </a:ln>
          <a:effectLst/>
        </p:spPr>
        <p:txBody>
          <a:bodyPr/>
          <a:lstStyle/>
          <a:p>
            <a:endParaRPr lang="it-IT"/>
          </a:p>
        </p:txBody>
      </p:sp>
      <p:sp>
        <p:nvSpPr>
          <p:cNvPr id="24" name="Line 15"/>
          <p:cNvSpPr>
            <a:spLocks noChangeShapeType="1"/>
          </p:cNvSpPr>
          <p:nvPr/>
        </p:nvSpPr>
        <p:spPr bwMode="auto">
          <a:xfrm>
            <a:off x="1676400" y="2783541"/>
            <a:ext cx="6172200" cy="0"/>
          </a:xfrm>
          <a:prstGeom prst="line">
            <a:avLst/>
          </a:prstGeom>
          <a:noFill/>
          <a:ln w="19050">
            <a:solidFill>
              <a:schemeClr val="tx1"/>
            </a:solidFill>
            <a:prstDash val="dash"/>
            <a:round/>
            <a:headEnd/>
            <a:tailEnd/>
          </a:ln>
          <a:effectLst/>
        </p:spPr>
        <p:txBody>
          <a:bodyPr/>
          <a:lstStyle/>
          <a:p>
            <a:endParaRPr lang="it-IT"/>
          </a:p>
        </p:txBody>
      </p:sp>
      <p:grpSp>
        <p:nvGrpSpPr>
          <p:cNvPr id="26" name="Gruppo 25"/>
          <p:cNvGrpSpPr/>
          <p:nvPr/>
        </p:nvGrpSpPr>
        <p:grpSpPr>
          <a:xfrm>
            <a:off x="1676400" y="2286001"/>
            <a:ext cx="6964363" cy="2046288"/>
            <a:chOff x="1676400" y="2286001"/>
            <a:chExt cx="6964363" cy="2046288"/>
          </a:xfrm>
        </p:grpSpPr>
        <p:grpSp>
          <p:nvGrpSpPr>
            <p:cNvPr id="20" name="Group 17"/>
            <p:cNvGrpSpPr>
              <a:grpSpLocks/>
            </p:cNvGrpSpPr>
            <p:nvPr/>
          </p:nvGrpSpPr>
          <p:grpSpPr bwMode="auto">
            <a:xfrm>
              <a:off x="1676400" y="2286001"/>
              <a:ext cx="6964363" cy="2046288"/>
              <a:chOff x="1056" y="1440"/>
              <a:chExt cx="4387" cy="1289"/>
            </a:xfrm>
          </p:grpSpPr>
          <p:sp>
            <p:nvSpPr>
              <p:cNvPr id="21" name="Line 11"/>
              <p:cNvSpPr>
                <a:spLocks noChangeShapeType="1"/>
              </p:cNvSpPr>
              <p:nvPr/>
            </p:nvSpPr>
            <p:spPr bwMode="auto">
              <a:xfrm>
                <a:off x="1056" y="2662"/>
                <a:ext cx="4224" cy="0"/>
              </a:xfrm>
              <a:prstGeom prst="line">
                <a:avLst/>
              </a:prstGeom>
              <a:noFill/>
              <a:ln w="19050">
                <a:solidFill>
                  <a:schemeClr val="tx1"/>
                </a:solidFill>
                <a:round/>
                <a:headEnd/>
                <a:tailEnd/>
              </a:ln>
              <a:effectLst/>
            </p:spPr>
            <p:txBody>
              <a:bodyPr/>
              <a:lstStyle/>
              <a:p>
                <a:endParaRPr lang="it-IT"/>
              </a:p>
            </p:txBody>
          </p:sp>
          <p:sp>
            <p:nvSpPr>
              <p:cNvPr id="22" name="Text Box 13"/>
              <p:cNvSpPr txBox="1">
                <a:spLocks noChangeArrowheads="1"/>
              </p:cNvSpPr>
              <p:nvPr/>
            </p:nvSpPr>
            <p:spPr bwMode="auto">
              <a:xfrm>
                <a:off x="2784" y="1440"/>
                <a:ext cx="205"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P</a:t>
                </a:r>
              </a:p>
            </p:txBody>
          </p:sp>
          <p:sp>
            <p:nvSpPr>
              <p:cNvPr id="23" name="Text Box 14"/>
              <p:cNvSpPr txBox="1">
                <a:spLocks noChangeArrowheads="1"/>
              </p:cNvSpPr>
              <p:nvPr/>
            </p:nvSpPr>
            <p:spPr bwMode="auto">
              <a:xfrm>
                <a:off x="5270" y="2496"/>
                <a:ext cx="173"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r</a:t>
                </a:r>
              </a:p>
            </p:txBody>
          </p:sp>
        </p:grpSp>
        <p:sp>
          <p:nvSpPr>
            <p:cNvPr id="25" name="CasellaDiTesto 24"/>
            <p:cNvSpPr txBox="1"/>
            <p:nvPr/>
          </p:nvSpPr>
          <p:spPr>
            <a:xfrm>
              <a:off x="4382870" y="2289066"/>
              <a:ext cx="312906" cy="707886"/>
            </a:xfrm>
            <a:prstGeom prst="rect">
              <a:avLst/>
            </a:prstGeom>
            <a:noFill/>
          </p:spPr>
          <p:txBody>
            <a:bodyPr wrap="none" rtlCol="0">
              <a:spAutoFit/>
            </a:bodyPr>
            <a:lstStyle/>
            <a:p>
              <a:r>
                <a:rPr lang="it-IT" sz="4000" b="1" dirty="0" smtClean="0">
                  <a:latin typeface="Times New Roman" pitchFamily="18" charset="0"/>
                  <a:cs typeface="Times New Roman" pitchFamily="18" charset="0"/>
                </a:rPr>
                <a:t>.</a:t>
              </a:r>
              <a:endParaRPr lang="it-IT" sz="40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7" grpId="0" animBg="1"/>
      <p:bldP spid="18" grpId="0" animBg="1"/>
      <p:bldP spid="19"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pSp>
        <p:nvGrpSpPr>
          <p:cNvPr id="9" name="Group 2"/>
          <p:cNvGrpSpPr>
            <a:grpSpLocks/>
          </p:cNvGrpSpPr>
          <p:nvPr/>
        </p:nvGrpSpPr>
        <p:grpSpPr bwMode="auto">
          <a:xfrm>
            <a:off x="323528" y="1615926"/>
            <a:ext cx="8534400" cy="3397250"/>
            <a:chOff x="192" y="912"/>
            <a:chExt cx="5376" cy="2140"/>
          </a:xfrm>
        </p:grpSpPr>
        <p:graphicFrame>
          <p:nvGraphicFramePr>
            <p:cNvPr id="12" name="Object 3"/>
            <p:cNvGraphicFramePr>
              <a:graphicFrameLocks noChangeAspect="1"/>
            </p:cNvGraphicFramePr>
            <p:nvPr/>
          </p:nvGraphicFramePr>
          <p:xfrm>
            <a:off x="192" y="912"/>
            <a:ext cx="5376" cy="2140"/>
          </p:xfrm>
          <a:graphic>
            <a:graphicData uri="http://schemas.openxmlformats.org/presentationml/2006/ole">
              <mc:AlternateContent xmlns:mc="http://schemas.openxmlformats.org/markup-compatibility/2006">
                <mc:Choice xmlns:v="urn:schemas-microsoft-com:vml" Requires="v">
                  <p:oleObj spid="_x0000_s30722" name="Immagine bitmap" r:id="rId5" imgW="8590476" imgH="3419952" progId="PBrush">
                    <p:embed/>
                  </p:oleObj>
                </mc:Choice>
                <mc:Fallback>
                  <p:oleObj name="Immagine bitmap" r:id="rId5" imgW="8590476" imgH="3419952" progId="PBrush">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912"/>
                          <a:ext cx="5376" cy="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4"/>
            <p:cNvSpPr>
              <a:spLocks noChangeArrowheads="1"/>
            </p:cNvSpPr>
            <p:nvPr/>
          </p:nvSpPr>
          <p:spPr bwMode="auto">
            <a:xfrm>
              <a:off x="2880" y="1536"/>
              <a:ext cx="432" cy="192"/>
            </a:xfrm>
            <a:prstGeom prst="rect">
              <a:avLst/>
            </a:prstGeom>
            <a:noFill/>
            <a:ln w="9525">
              <a:noFill/>
              <a:miter lim="800000"/>
              <a:headEnd/>
              <a:tailEnd/>
            </a:ln>
            <a:effectLst/>
          </p:spPr>
          <p:txBody>
            <a:bodyPr>
              <a:spAutoFit/>
            </a:bodyPr>
            <a:lstStyle/>
            <a:p>
              <a:r>
                <a:rPr lang="it-IT" sz="1400" b="1" i="1" dirty="0">
                  <a:latin typeface="Times New Roman" pitchFamily="18" charset="0"/>
                  <a:cs typeface="Times New Roman" pitchFamily="18" charset="0"/>
                </a:rPr>
                <a:t>Π</a:t>
              </a:r>
              <a:r>
                <a:rPr lang="it-IT" sz="1400" b="1" i="1" dirty="0">
                  <a:cs typeface="Times New Roman" pitchFamily="18" charset="0"/>
                </a:rPr>
                <a:t>(</a:t>
              </a:r>
              <a:r>
                <a:rPr lang="it-IT" sz="1400" b="1" i="1" dirty="0" err="1">
                  <a:latin typeface="Times New Roman" pitchFamily="18" charset="0"/>
                  <a:cs typeface="Times New Roman" pitchFamily="18" charset="0"/>
                </a:rPr>
                <a:t>x</a:t>
              </a:r>
              <a:r>
                <a:rPr lang="it-IT" sz="1400" b="1" i="1" dirty="0">
                  <a:cs typeface="Times New Roman" pitchFamily="18" charset="0"/>
                </a:rPr>
                <a:t>)</a:t>
              </a:r>
              <a:r>
                <a:rPr lang="it-IT" sz="1000" dirty="0"/>
                <a:t> </a:t>
              </a:r>
            </a:p>
          </p:txBody>
        </p:sp>
        <p:sp>
          <p:nvSpPr>
            <p:cNvPr id="15" name="Rectangle 5"/>
            <p:cNvSpPr>
              <a:spLocks noChangeArrowheads="1"/>
            </p:cNvSpPr>
            <p:nvPr/>
          </p:nvSpPr>
          <p:spPr bwMode="auto">
            <a:xfrm>
              <a:off x="2687" y="1857"/>
              <a:ext cx="144" cy="288"/>
            </a:xfrm>
            <a:prstGeom prst="rect">
              <a:avLst/>
            </a:prstGeom>
            <a:noFill/>
            <a:ln w="9525">
              <a:noFill/>
              <a:miter lim="800000"/>
              <a:headEnd/>
              <a:tailEnd/>
            </a:ln>
            <a:effectLst/>
          </p:spPr>
          <p:txBody>
            <a:bodyPr>
              <a:spAutoFit/>
            </a:bodyPr>
            <a:lstStyle/>
            <a:p>
              <a:r>
                <a:rPr lang="it-IT" sz="1400" b="1" i="1" dirty="0">
                  <a:latin typeface="Times New Roman" pitchFamily="18" charset="0"/>
                  <a:cs typeface="Times New Roman" pitchFamily="18" charset="0"/>
                </a:rPr>
                <a:t>x</a:t>
              </a:r>
              <a:r>
                <a:rPr lang="it-IT" sz="1000" dirty="0"/>
                <a:t> </a:t>
              </a:r>
              <a:endParaRPr lang="it-IT" dirty="0"/>
            </a:p>
          </p:txBody>
        </p:sp>
      </p:grpSp>
      <p:sp>
        <p:nvSpPr>
          <p:cNvPr id="16" name="Text Box 6"/>
          <p:cNvSpPr txBox="1">
            <a:spLocks noChangeArrowheads="1"/>
          </p:cNvSpPr>
          <p:nvPr/>
        </p:nvSpPr>
        <p:spPr bwMode="auto">
          <a:xfrm>
            <a:off x="457200" y="4941168"/>
            <a:ext cx="8363272" cy="1508105"/>
          </a:xfrm>
          <a:prstGeom prst="rect">
            <a:avLst/>
          </a:prstGeom>
          <a:noFill/>
          <a:ln w="9525">
            <a:noFill/>
            <a:miter lim="800000"/>
            <a:headEnd/>
            <a:tailEnd/>
          </a:ln>
          <a:effectLst/>
        </p:spPr>
        <p:txBody>
          <a:bodyPr wrap="square">
            <a:spAutoFit/>
          </a:bodyPr>
          <a:lstStyle/>
          <a:p>
            <a:r>
              <a:rPr lang="it-IT" sz="2400" b="1" dirty="0">
                <a:latin typeface="Times New Roman" pitchFamily="18" charset="0"/>
                <a:cs typeface="Times New Roman" pitchFamily="18" charset="0"/>
              </a:rPr>
              <a:t>Teorema: </a:t>
            </a:r>
            <a:r>
              <a:rPr lang="it-IT" sz="2400" b="1" i="1" dirty="0">
                <a:latin typeface="Times New Roman" pitchFamily="18" charset="0"/>
                <a:cs typeface="Times New Roman" pitchFamily="18" charset="0"/>
              </a:rPr>
              <a:t>L’angolo di parallelismo П(x) è una funzione </a:t>
            </a:r>
          </a:p>
          <a:p>
            <a:r>
              <a:rPr lang="it-IT" sz="2400" b="1" i="1" dirty="0">
                <a:latin typeface="Times New Roman" pitchFamily="18" charset="0"/>
                <a:cs typeface="Times New Roman" pitchFamily="18" charset="0"/>
              </a:rPr>
              <a:t>monotona decrescente di x. Inoltre, per ogni 0 &lt; α &lt; π/2 </a:t>
            </a:r>
            <a:r>
              <a:rPr lang="it-IT" sz="2400" b="1" i="1" dirty="0" smtClean="0">
                <a:latin typeface="Times New Roman" pitchFamily="18" charset="0"/>
                <a:cs typeface="Times New Roman" pitchFamily="18" charset="0"/>
              </a:rPr>
              <a:t>esiste </a:t>
            </a:r>
            <a:r>
              <a:rPr lang="it-IT" sz="2400" b="1" i="1" dirty="0">
                <a:latin typeface="Times New Roman" pitchFamily="18" charset="0"/>
                <a:cs typeface="Times New Roman" pitchFamily="18" charset="0"/>
              </a:rPr>
              <a:t>un valore di x tale che Π(x</a:t>
            </a:r>
            <a:r>
              <a:rPr lang="it-IT" sz="2400" b="1" i="1" dirty="0" smtClean="0">
                <a:latin typeface="Times New Roman" pitchFamily="18" charset="0"/>
                <a:cs typeface="Times New Roman" pitchFamily="18" charset="0"/>
              </a:rPr>
              <a:t>) = α</a:t>
            </a:r>
            <a:r>
              <a:rPr lang="it-IT" sz="2400" b="1" i="1" dirty="0">
                <a:latin typeface="Times New Roman" pitchFamily="18" charset="0"/>
                <a:cs typeface="Times New Roman" pitchFamily="18" charset="0"/>
              </a:rPr>
              <a:t>.</a:t>
            </a:r>
            <a:r>
              <a:rPr lang="it-IT" sz="2000" dirty="0">
                <a:solidFill>
                  <a:schemeClr val="tx2"/>
                </a:solidFill>
                <a:cs typeface="Times New Roman" pitchFamily="18" charset="0"/>
              </a:rPr>
              <a:t/>
            </a:r>
            <a:br>
              <a:rPr lang="it-IT" sz="2000" dirty="0">
                <a:solidFill>
                  <a:schemeClr val="tx2"/>
                </a:solidFill>
                <a:cs typeface="Times New Roman" pitchFamily="18" charset="0"/>
              </a:rPr>
            </a:br>
            <a:endParaRPr lang="it-IT" sz="2000" dirty="0">
              <a:solidFill>
                <a:schemeClr val="tx2"/>
              </a:solidFill>
              <a:cs typeface="Times New Roman" pitchFamily="18" charset="0"/>
            </a:endParaRPr>
          </a:p>
        </p:txBody>
      </p:sp>
      <p:sp>
        <p:nvSpPr>
          <p:cNvPr id="17" name="Text Box 7"/>
          <p:cNvSpPr txBox="1">
            <a:spLocks noChangeArrowheads="1"/>
          </p:cNvSpPr>
          <p:nvPr/>
        </p:nvSpPr>
        <p:spPr bwMode="auto">
          <a:xfrm>
            <a:off x="1744563" y="617314"/>
            <a:ext cx="5419725" cy="579438"/>
          </a:xfrm>
          <a:prstGeom prst="rect">
            <a:avLst/>
          </a:prstGeom>
          <a:noFill/>
          <a:ln w="9525">
            <a:noFill/>
            <a:miter lim="800000"/>
            <a:headEnd/>
            <a:tailEnd/>
          </a:ln>
          <a:effectLst/>
        </p:spPr>
        <p:txBody>
          <a:bodyPr wrap="none">
            <a:spAutoFit/>
          </a:bodyPr>
          <a:lstStyle/>
          <a:p>
            <a:r>
              <a:rPr lang="it-IT" sz="3200" b="1" dirty="0">
                <a:latin typeface="Times New Roman" pitchFamily="18" charset="0"/>
                <a:cs typeface="Times New Roman" pitchFamily="18" charset="0"/>
              </a:rPr>
              <a:t>L’angolo di parallelismo</a:t>
            </a:r>
            <a:r>
              <a:rPr lang="it-IT" sz="3200" dirty="0">
                <a:latin typeface="Times New Roman" pitchFamily="18" charset="0"/>
                <a:cs typeface="Times New Roman" pitchFamily="18" charset="0"/>
              </a:rPr>
              <a:t> </a:t>
            </a:r>
            <a:r>
              <a:rPr lang="it-IT" sz="3200" b="1" i="1" dirty="0">
                <a:solidFill>
                  <a:schemeClr val="tx2"/>
                </a:solidFill>
                <a:latin typeface="Times New Roman" pitchFamily="18" charset="0"/>
                <a:cs typeface="Times New Roman" pitchFamily="18" charset="0"/>
              </a:rPr>
              <a:t>П(x)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12" name="Text Box 3"/>
          <p:cNvSpPr txBox="1">
            <a:spLocks noChangeArrowheads="1"/>
          </p:cNvSpPr>
          <p:nvPr/>
        </p:nvSpPr>
        <p:spPr bwMode="auto">
          <a:xfrm>
            <a:off x="363165" y="620688"/>
            <a:ext cx="8961363" cy="461665"/>
          </a:xfrm>
          <a:prstGeom prst="rect">
            <a:avLst/>
          </a:prstGeom>
          <a:noFill/>
          <a:ln w="9525">
            <a:noFill/>
            <a:miter lim="800000"/>
            <a:headEnd/>
            <a:tailEnd/>
          </a:ln>
          <a:effectLst/>
        </p:spPr>
        <p:txBody>
          <a:bodyPr wrap="square">
            <a:spAutoFit/>
          </a:bodyPr>
          <a:lstStyle/>
          <a:p>
            <a:r>
              <a:rPr lang="it-IT" sz="2400" b="1" i="1" dirty="0">
                <a:latin typeface="Times New Roman" pitchFamily="18" charset="0"/>
                <a:cs typeface="Times New Roman" pitchFamily="18" charset="0"/>
              </a:rPr>
              <a:t>Dipendenza fra angoli e segmenti</a:t>
            </a:r>
            <a:r>
              <a:rPr lang="it-IT" sz="2400" b="1" dirty="0">
                <a:latin typeface="Times New Roman" pitchFamily="18" charset="0"/>
                <a:cs typeface="Times New Roman" pitchFamily="18" charset="0"/>
              </a:rPr>
              <a:t>:</a:t>
            </a:r>
            <a:r>
              <a:rPr lang="it-IT" sz="2400" b="1" i="1" dirty="0">
                <a:latin typeface="Times New Roman" pitchFamily="18" charset="0"/>
                <a:cs typeface="Times New Roman" pitchFamily="18" charset="0"/>
              </a:rPr>
              <a:t> e il “principio di omogeneità”</a:t>
            </a:r>
            <a:r>
              <a:rPr lang="it-IT" sz="2400" b="1" dirty="0">
                <a:latin typeface="Times New Roman" pitchFamily="18" charset="0"/>
                <a:cs typeface="Times New Roman" pitchFamily="18" charset="0"/>
              </a:rPr>
              <a:t>?</a:t>
            </a:r>
            <a:endParaRPr lang="it-IT" sz="2400" b="1" i="1" dirty="0">
              <a:latin typeface="Times New Roman" pitchFamily="18" charset="0"/>
              <a:cs typeface="Times New Roman" pitchFamily="18" charset="0"/>
            </a:endParaRPr>
          </a:p>
        </p:txBody>
      </p:sp>
      <p:sp>
        <p:nvSpPr>
          <p:cNvPr id="14" name="Text Box 4"/>
          <p:cNvSpPr txBox="1">
            <a:spLocks noChangeArrowheads="1"/>
          </p:cNvSpPr>
          <p:nvPr/>
        </p:nvSpPr>
        <p:spPr bwMode="auto">
          <a:xfrm>
            <a:off x="381000" y="1412776"/>
            <a:ext cx="4116833" cy="461665"/>
          </a:xfrm>
          <a:prstGeom prst="rect">
            <a:avLst/>
          </a:prstGeom>
          <a:noFill/>
          <a:ln w="9525">
            <a:noFill/>
            <a:miter lim="800000"/>
            <a:headEnd/>
            <a:tailEnd/>
          </a:ln>
          <a:effectLst/>
        </p:spPr>
        <p:txBody>
          <a:bodyPr wrap="none">
            <a:spAutoFit/>
          </a:bodyPr>
          <a:lstStyle/>
          <a:p>
            <a:r>
              <a:rPr lang="it-IT" sz="2400" b="1" i="1" dirty="0">
                <a:latin typeface="Times New Roman" pitchFamily="18" charset="0"/>
                <a:cs typeface="Times New Roman" pitchFamily="18" charset="0"/>
              </a:rPr>
              <a:t>Misura assoluta dei segmenti </a:t>
            </a:r>
            <a:r>
              <a:rPr lang="it-IT" sz="2400" b="1" dirty="0">
                <a:latin typeface="Times New Roman" pitchFamily="18" charset="0"/>
                <a:cs typeface="Times New Roman" pitchFamily="18" charset="0"/>
              </a:rPr>
              <a:t>?</a:t>
            </a:r>
            <a:endParaRPr lang="it-IT" sz="2400" b="1" i="1" dirty="0">
              <a:latin typeface="Times New Roman" pitchFamily="18" charset="0"/>
              <a:cs typeface="Times New Roman" pitchFamily="18" charset="0"/>
            </a:endParaRPr>
          </a:p>
        </p:txBody>
      </p:sp>
      <p:grpSp>
        <p:nvGrpSpPr>
          <p:cNvPr id="17" name="Gruppo 16"/>
          <p:cNvGrpSpPr/>
          <p:nvPr/>
        </p:nvGrpSpPr>
        <p:grpSpPr>
          <a:xfrm>
            <a:off x="1763688" y="2854726"/>
            <a:ext cx="5166320" cy="2230979"/>
            <a:chOff x="1763688" y="2854305"/>
            <a:chExt cx="5166320" cy="2230979"/>
          </a:xfrm>
        </p:grpSpPr>
        <p:sp>
          <p:nvSpPr>
            <p:cNvPr id="15" name="Rettangolo 14"/>
            <p:cNvSpPr/>
            <p:nvPr/>
          </p:nvSpPr>
          <p:spPr>
            <a:xfrm>
              <a:off x="1763688" y="2854305"/>
              <a:ext cx="5166320" cy="1077218"/>
            </a:xfrm>
            <a:prstGeom prst="rect">
              <a:avLst/>
            </a:prstGeom>
          </p:spPr>
          <p:txBody>
            <a:bodyPr wrap="square">
              <a:spAutoFit/>
            </a:bodyPr>
            <a:lstStyle/>
            <a:p>
              <a:pPr algn="ctr"/>
              <a:r>
                <a:rPr lang="it-IT" sz="3200" b="1" dirty="0" smtClean="0">
                  <a:latin typeface="Times New Roman" pitchFamily="18" charset="0"/>
                  <a:cs typeface="Times New Roman" pitchFamily="18" charset="0"/>
                </a:rPr>
                <a:t>L’equazione fondamentale della geometria iperbolica</a:t>
              </a:r>
              <a:endParaRPr lang="it-IT" sz="3200" b="1" dirty="0">
                <a:latin typeface="Times New Roman" pitchFamily="18" charset="0"/>
                <a:cs typeface="Times New Roman" pitchFamily="18" charset="0"/>
              </a:endParaRPr>
            </a:p>
          </p:txBody>
        </p:sp>
        <p:graphicFrame>
          <p:nvGraphicFramePr>
            <p:cNvPr id="16" name="Oggetto 15"/>
            <p:cNvGraphicFramePr>
              <a:graphicFrameLocks noChangeAspect="1"/>
            </p:cNvGraphicFramePr>
            <p:nvPr/>
          </p:nvGraphicFramePr>
          <p:xfrm>
            <a:off x="2221012" y="4148659"/>
            <a:ext cx="4367212" cy="936625"/>
          </p:xfrm>
          <a:graphic>
            <a:graphicData uri="http://schemas.openxmlformats.org/presentationml/2006/ole">
              <mc:AlternateContent xmlns:mc="http://schemas.openxmlformats.org/markup-compatibility/2006">
                <mc:Choice xmlns:v="urn:schemas-microsoft-com:vml" Requires="v">
                  <p:oleObj spid="_x0000_s29698" name="Equazione" r:id="rId5" imgW="1955520" imgH="419040" progId="Equation.3">
                    <p:embed/>
                  </p:oleObj>
                </mc:Choice>
                <mc:Fallback>
                  <p:oleObj name="Equazione" r:id="rId5" imgW="1955520" imgH="4190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1012" y="4148659"/>
                          <a:ext cx="4367212"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2"/>
          <p:cNvSpPr txBox="1">
            <a:spLocks noChangeArrowheads="1"/>
          </p:cNvSpPr>
          <p:nvPr/>
        </p:nvSpPr>
        <p:spPr bwMode="auto">
          <a:xfrm>
            <a:off x="3003550" y="611977"/>
            <a:ext cx="3118739" cy="584775"/>
          </a:xfrm>
          <a:prstGeom prst="rect">
            <a:avLst/>
          </a:prstGeom>
          <a:noFill/>
          <a:ln w="9525">
            <a:noFill/>
            <a:miter lim="800000"/>
            <a:headEnd/>
            <a:tailEnd/>
          </a:ln>
          <a:effectLst/>
        </p:spPr>
        <p:txBody>
          <a:bodyPr wrap="none">
            <a:spAutoFit/>
          </a:bodyPr>
          <a:lstStyle/>
          <a:p>
            <a:r>
              <a:rPr lang="it-IT" sz="3200" b="1" dirty="0">
                <a:latin typeface="Times New Roman" pitchFamily="18" charset="0"/>
                <a:cs typeface="Times New Roman" pitchFamily="18" charset="0"/>
              </a:rPr>
              <a:t>I fasci di </a:t>
            </a:r>
            <a:r>
              <a:rPr lang="it-IT" sz="3200" b="1" dirty="0" smtClean="0">
                <a:latin typeface="Times New Roman" pitchFamily="18" charset="0"/>
                <a:cs typeface="Times New Roman" pitchFamily="18" charset="0"/>
              </a:rPr>
              <a:t>rette …</a:t>
            </a:r>
            <a:endParaRPr lang="it-IT" sz="3200" b="1" dirty="0">
              <a:latin typeface="Times New Roman" pitchFamily="18" charset="0"/>
              <a:cs typeface="Times New Roman" pitchFamily="18" charset="0"/>
            </a:endParaRPr>
          </a:p>
        </p:txBody>
      </p:sp>
      <p:grpSp>
        <p:nvGrpSpPr>
          <p:cNvPr id="12" name="Group 3"/>
          <p:cNvGrpSpPr>
            <a:grpSpLocks/>
          </p:cNvGrpSpPr>
          <p:nvPr/>
        </p:nvGrpSpPr>
        <p:grpSpPr bwMode="auto">
          <a:xfrm>
            <a:off x="196770" y="2438400"/>
            <a:ext cx="3124200" cy="3260725"/>
            <a:chOff x="0" y="1536"/>
            <a:chExt cx="1920" cy="2054"/>
          </a:xfrm>
        </p:grpSpPr>
        <p:graphicFrame>
          <p:nvGraphicFramePr>
            <p:cNvPr id="14" name="Object 4"/>
            <p:cNvGraphicFramePr>
              <a:graphicFrameLocks noChangeAspect="1"/>
            </p:cNvGraphicFramePr>
            <p:nvPr/>
          </p:nvGraphicFramePr>
          <p:xfrm>
            <a:off x="0" y="1536"/>
            <a:ext cx="1920" cy="1584"/>
          </p:xfrm>
          <a:graphic>
            <a:graphicData uri="http://schemas.openxmlformats.org/presentationml/2006/ole">
              <mc:AlternateContent xmlns:mc="http://schemas.openxmlformats.org/markup-compatibility/2006">
                <mc:Choice xmlns:v="urn:schemas-microsoft-com:vml" Requires="v">
                  <p:oleObj spid="_x0000_s28676" name="Immagine bitmap" r:id="rId5" imgW="3666667" imgH="3172268" progId="PBrush">
                    <p:embed/>
                  </p:oleObj>
                </mc:Choice>
                <mc:Fallback>
                  <p:oleObj name="Immagine bitmap" r:id="rId5" imgW="3666667" imgH="3172268" progId="PBrush">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36"/>
                          <a:ext cx="1920" cy="158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5"/>
            <p:cNvSpPr txBox="1">
              <a:spLocks noChangeArrowheads="1"/>
            </p:cNvSpPr>
            <p:nvPr/>
          </p:nvSpPr>
          <p:spPr bwMode="auto">
            <a:xfrm>
              <a:off x="518" y="3338"/>
              <a:ext cx="627" cy="252"/>
            </a:xfrm>
            <a:prstGeom prst="rect">
              <a:avLst/>
            </a:prstGeom>
            <a:noFill/>
            <a:ln w="9525">
              <a:noFill/>
              <a:miter lim="800000"/>
              <a:headEnd/>
              <a:tailEnd/>
            </a:ln>
            <a:effectLst/>
          </p:spPr>
          <p:txBody>
            <a:bodyPr wrap="none">
              <a:spAutoFit/>
            </a:bodyPr>
            <a:lstStyle/>
            <a:p>
              <a:r>
                <a:rPr lang="it-IT" sz="2000" b="1" dirty="0">
                  <a:latin typeface="Times New Roman" pitchFamily="18" charset="0"/>
                  <a:cs typeface="Times New Roman" pitchFamily="18" charset="0"/>
                </a:rPr>
                <a:t>proprio</a:t>
              </a:r>
            </a:p>
          </p:txBody>
        </p:sp>
      </p:grpSp>
      <p:grpSp>
        <p:nvGrpSpPr>
          <p:cNvPr id="16" name="Group 6"/>
          <p:cNvGrpSpPr>
            <a:grpSpLocks/>
          </p:cNvGrpSpPr>
          <p:nvPr/>
        </p:nvGrpSpPr>
        <p:grpSpPr bwMode="auto">
          <a:xfrm>
            <a:off x="3124200" y="2438400"/>
            <a:ext cx="2971800" cy="3295650"/>
            <a:chOff x="1968" y="1536"/>
            <a:chExt cx="1776" cy="2076"/>
          </a:xfrm>
        </p:grpSpPr>
        <p:graphicFrame>
          <p:nvGraphicFramePr>
            <p:cNvPr id="17" name="Object 7"/>
            <p:cNvGraphicFramePr>
              <a:graphicFrameLocks noChangeAspect="1"/>
            </p:cNvGraphicFramePr>
            <p:nvPr/>
          </p:nvGraphicFramePr>
          <p:xfrm>
            <a:off x="1968" y="1536"/>
            <a:ext cx="1776" cy="1584"/>
          </p:xfrm>
          <a:graphic>
            <a:graphicData uri="http://schemas.openxmlformats.org/presentationml/2006/ole">
              <mc:AlternateContent xmlns:mc="http://schemas.openxmlformats.org/markup-compatibility/2006">
                <mc:Choice xmlns:v="urn:schemas-microsoft-com:vml" Requires="v">
                  <p:oleObj spid="_x0000_s28677" name="Immagine bitmap" r:id="rId7" imgW="3914286" imgH="3323810" progId="PBrush">
                    <p:embed/>
                  </p:oleObj>
                </mc:Choice>
                <mc:Fallback>
                  <p:oleObj name="Immagine bitmap" r:id="rId7" imgW="3914286" imgH="3323810" progId="PBrush">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8" y="1536"/>
                          <a:ext cx="1776"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8"/>
            <p:cNvSpPr txBox="1">
              <a:spLocks noChangeArrowheads="1"/>
            </p:cNvSpPr>
            <p:nvPr/>
          </p:nvSpPr>
          <p:spPr bwMode="auto">
            <a:xfrm>
              <a:off x="2477" y="3360"/>
              <a:ext cx="779" cy="252"/>
            </a:xfrm>
            <a:prstGeom prst="rect">
              <a:avLst/>
            </a:prstGeom>
            <a:noFill/>
            <a:ln w="9525">
              <a:noFill/>
              <a:miter lim="800000"/>
              <a:headEnd/>
              <a:tailEnd/>
            </a:ln>
            <a:effectLst/>
          </p:spPr>
          <p:txBody>
            <a:bodyPr wrap="none">
              <a:spAutoFit/>
            </a:bodyPr>
            <a:lstStyle/>
            <a:p>
              <a:r>
                <a:rPr lang="it-IT" sz="2000" b="1" dirty="0">
                  <a:latin typeface="Times New Roman" pitchFamily="18" charset="0"/>
                  <a:cs typeface="Times New Roman" pitchFamily="18" charset="0"/>
                </a:rPr>
                <a:t>improprio</a:t>
              </a:r>
            </a:p>
          </p:txBody>
        </p:sp>
      </p:grpSp>
      <p:grpSp>
        <p:nvGrpSpPr>
          <p:cNvPr id="19" name="Group 9"/>
          <p:cNvGrpSpPr>
            <a:grpSpLocks/>
          </p:cNvGrpSpPr>
          <p:nvPr/>
        </p:nvGrpSpPr>
        <p:grpSpPr bwMode="auto">
          <a:xfrm>
            <a:off x="5831542" y="2465294"/>
            <a:ext cx="3124200" cy="3295651"/>
            <a:chOff x="3792" y="1536"/>
            <a:chExt cx="1968" cy="2076"/>
          </a:xfrm>
        </p:grpSpPr>
        <p:graphicFrame>
          <p:nvGraphicFramePr>
            <p:cNvPr id="20" name="Object 10"/>
            <p:cNvGraphicFramePr>
              <a:graphicFrameLocks noChangeAspect="1"/>
            </p:cNvGraphicFramePr>
            <p:nvPr/>
          </p:nvGraphicFramePr>
          <p:xfrm>
            <a:off x="3792" y="1536"/>
            <a:ext cx="1968" cy="1584"/>
          </p:xfrm>
          <a:graphic>
            <a:graphicData uri="http://schemas.openxmlformats.org/presentationml/2006/ole">
              <mc:AlternateContent xmlns:mc="http://schemas.openxmlformats.org/markup-compatibility/2006">
                <mc:Choice xmlns:v="urn:schemas-microsoft-com:vml" Requires="v">
                  <p:oleObj spid="_x0000_s28678" name="Immagine bitmap" r:id="rId9" imgW="4067743" imgH="3104762" progId="PBrush">
                    <p:embed/>
                  </p:oleObj>
                </mc:Choice>
                <mc:Fallback>
                  <p:oleObj name="Immagine bitmap" r:id="rId9" imgW="4067743" imgH="3104762" progId="PBrush">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 y="1536"/>
                          <a:ext cx="1968"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11"/>
            <p:cNvSpPr txBox="1">
              <a:spLocks noChangeArrowheads="1"/>
            </p:cNvSpPr>
            <p:nvPr/>
          </p:nvSpPr>
          <p:spPr bwMode="auto">
            <a:xfrm>
              <a:off x="4358" y="3360"/>
              <a:ext cx="519" cy="252"/>
            </a:xfrm>
            <a:prstGeom prst="rect">
              <a:avLst/>
            </a:prstGeom>
            <a:noFill/>
            <a:ln w="9525">
              <a:noFill/>
              <a:miter lim="800000"/>
              <a:headEnd/>
              <a:tailEnd/>
            </a:ln>
            <a:effectLst/>
          </p:spPr>
          <p:txBody>
            <a:bodyPr wrap="none">
              <a:spAutoFit/>
            </a:bodyPr>
            <a:lstStyle/>
            <a:p>
              <a:r>
                <a:rPr lang="it-IT" sz="2000" b="1" dirty="0">
                  <a:latin typeface="Times New Roman" pitchFamily="18" charset="0"/>
                  <a:cs typeface="Times New Roman" pitchFamily="18" charset="0"/>
                </a:rPr>
                <a:t>ideale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2"/>
          <p:cNvSpPr txBox="1">
            <a:spLocks noChangeArrowheads="1"/>
          </p:cNvSpPr>
          <p:nvPr/>
        </p:nvSpPr>
        <p:spPr bwMode="auto">
          <a:xfrm>
            <a:off x="1987550" y="598530"/>
            <a:ext cx="5062604" cy="584775"/>
          </a:xfrm>
          <a:prstGeom prst="rect">
            <a:avLst/>
          </a:prstGeom>
          <a:noFill/>
          <a:ln w="9525">
            <a:noFill/>
            <a:miter lim="800000"/>
            <a:headEnd/>
            <a:tailEnd/>
          </a:ln>
          <a:effectLst/>
        </p:spPr>
        <p:txBody>
          <a:bodyPr wrap="none">
            <a:spAutoFit/>
          </a:bodyPr>
          <a:lstStyle/>
          <a:p>
            <a:r>
              <a:rPr lang="it-IT" sz="3200" b="1" dirty="0" smtClean="0">
                <a:latin typeface="Times New Roman" pitchFamily="18" charset="0"/>
                <a:cs typeface="Times New Roman" pitchFamily="18" charset="0"/>
              </a:rPr>
              <a:t>… e </a:t>
            </a:r>
            <a:r>
              <a:rPr lang="it-IT" sz="3200" b="1" dirty="0">
                <a:latin typeface="Times New Roman" pitchFamily="18" charset="0"/>
                <a:cs typeface="Times New Roman" pitchFamily="18" charset="0"/>
              </a:rPr>
              <a:t>le traiettorie ortogonali</a:t>
            </a:r>
          </a:p>
        </p:txBody>
      </p:sp>
      <p:grpSp>
        <p:nvGrpSpPr>
          <p:cNvPr id="12" name="Group 3"/>
          <p:cNvGrpSpPr>
            <a:grpSpLocks/>
          </p:cNvGrpSpPr>
          <p:nvPr/>
        </p:nvGrpSpPr>
        <p:grpSpPr bwMode="auto">
          <a:xfrm>
            <a:off x="188258" y="1758110"/>
            <a:ext cx="2743200" cy="3151187"/>
            <a:chOff x="0" y="1099"/>
            <a:chExt cx="1728" cy="1985"/>
          </a:xfrm>
        </p:grpSpPr>
        <p:graphicFrame>
          <p:nvGraphicFramePr>
            <p:cNvPr id="14" name="Object 4"/>
            <p:cNvGraphicFramePr>
              <a:graphicFrameLocks noChangeAspect="1"/>
            </p:cNvGraphicFramePr>
            <p:nvPr/>
          </p:nvGraphicFramePr>
          <p:xfrm>
            <a:off x="0" y="1099"/>
            <a:ext cx="1728" cy="1659"/>
          </p:xfrm>
          <a:graphic>
            <a:graphicData uri="http://schemas.openxmlformats.org/presentationml/2006/ole">
              <mc:AlternateContent xmlns:mc="http://schemas.openxmlformats.org/markup-compatibility/2006">
                <mc:Choice xmlns:v="urn:schemas-microsoft-com:vml" Requires="v">
                  <p:oleObj spid="_x0000_s27652" name="Immagine bitmap" r:id="rId5" imgW="3343742" imgH="3209524" progId="PBrush">
                    <p:embed/>
                  </p:oleObj>
                </mc:Choice>
                <mc:Fallback>
                  <p:oleObj name="Immagine bitmap" r:id="rId5" imgW="3343742" imgH="3209524" progId="PBrush">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99"/>
                          <a:ext cx="1728" cy="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5"/>
            <p:cNvSpPr txBox="1">
              <a:spLocks noChangeArrowheads="1"/>
            </p:cNvSpPr>
            <p:nvPr/>
          </p:nvSpPr>
          <p:spPr bwMode="auto">
            <a:xfrm>
              <a:off x="611" y="2832"/>
              <a:ext cx="393" cy="252"/>
            </a:xfrm>
            <a:prstGeom prst="rect">
              <a:avLst/>
            </a:prstGeom>
            <a:noFill/>
            <a:ln w="9525">
              <a:noFill/>
              <a:miter lim="800000"/>
              <a:headEnd/>
              <a:tailEnd/>
            </a:ln>
            <a:effectLst/>
          </p:spPr>
          <p:txBody>
            <a:bodyPr wrap="none">
              <a:spAutoFit/>
            </a:bodyPr>
            <a:lstStyle/>
            <a:p>
              <a:r>
                <a:rPr lang="it-IT" sz="2000" b="1" dirty="0">
                  <a:latin typeface="Times New Roman" pitchFamily="18" charset="0"/>
                  <a:cs typeface="Times New Roman" pitchFamily="18" charset="0"/>
                </a:rPr>
                <a:t>cicli</a:t>
              </a:r>
            </a:p>
          </p:txBody>
        </p:sp>
      </p:grpSp>
      <p:grpSp>
        <p:nvGrpSpPr>
          <p:cNvPr id="16" name="Group 6"/>
          <p:cNvGrpSpPr>
            <a:grpSpLocks/>
          </p:cNvGrpSpPr>
          <p:nvPr/>
        </p:nvGrpSpPr>
        <p:grpSpPr bwMode="auto">
          <a:xfrm>
            <a:off x="2667000" y="1752600"/>
            <a:ext cx="3200400" cy="3143250"/>
            <a:chOff x="1680" y="1104"/>
            <a:chExt cx="2016" cy="1980"/>
          </a:xfrm>
        </p:grpSpPr>
        <p:graphicFrame>
          <p:nvGraphicFramePr>
            <p:cNvPr id="17" name="Object 7"/>
            <p:cNvGraphicFramePr>
              <a:graphicFrameLocks noChangeAspect="1"/>
            </p:cNvGraphicFramePr>
            <p:nvPr/>
          </p:nvGraphicFramePr>
          <p:xfrm>
            <a:off x="1680" y="1104"/>
            <a:ext cx="2016" cy="1657"/>
          </p:xfrm>
          <a:graphic>
            <a:graphicData uri="http://schemas.openxmlformats.org/presentationml/2006/ole">
              <mc:AlternateContent xmlns:mc="http://schemas.openxmlformats.org/markup-compatibility/2006">
                <mc:Choice xmlns:v="urn:schemas-microsoft-com:vml" Requires="v">
                  <p:oleObj spid="_x0000_s27653" name="Immagine bitmap" r:id="rId7" imgW="4105848" imgH="3428571" progId="PBrush">
                    <p:embed/>
                  </p:oleObj>
                </mc:Choice>
                <mc:Fallback>
                  <p:oleObj name="Immagine bitmap" r:id="rId7" imgW="4105848" imgH="3428571" progId="PBrush">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0" y="1104"/>
                          <a:ext cx="2016" cy="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8"/>
            <p:cNvSpPr txBox="1">
              <a:spLocks noChangeArrowheads="1"/>
            </p:cNvSpPr>
            <p:nvPr/>
          </p:nvSpPr>
          <p:spPr bwMode="auto">
            <a:xfrm>
              <a:off x="2496" y="2832"/>
              <a:ext cx="590" cy="252"/>
            </a:xfrm>
            <a:prstGeom prst="rect">
              <a:avLst/>
            </a:prstGeom>
            <a:noFill/>
            <a:ln w="9525">
              <a:noFill/>
              <a:miter lim="800000"/>
              <a:headEnd/>
              <a:tailEnd/>
            </a:ln>
            <a:effectLst/>
          </p:spPr>
          <p:txBody>
            <a:bodyPr wrap="none">
              <a:spAutoFit/>
            </a:bodyPr>
            <a:lstStyle/>
            <a:p>
              <a:r>
                <a:rPr lang="it-IT" sz="2000" b="1" dirty="0" err="1">
                  <a:latin typeface="Times New Roman" pitchFamily="18" charset="0"/>
                  <a:cs typeface="Times New Roman" pitchFamily="18" charset="0"/>
                </a:rPr>
                <a:t>oricicli</a:t>
              </a:r>
              <a:endParaRPr lang="it-IT" sz="2000" b="1" dirty="0">
                <a:latin typeface="Times New Roman" pitchFamily="18" charset="0"/>
                <a:cs typeface="Times New Roman" pitchFamily="18" charset="0"/>
              </a:endParaRPr>
            </a:p>
          </p:txBody>
        </p:sp>
      </p:grpSp>
      <p:grpSp>
        <p:nvGrpSpPr>
          <p:cNvPr id="19" name="Group 9"/>
          <p:cNvGrpSpPr>
            <a:grpSpLocks/>
          </p:cNvGrpSpPr>
          <p:nvPr/>
        </p:nvGrpSpPr>
        <p:grpSpPr bwMode="auto">
          <a:xfrm>
            <a:off x="5602942" y="1798451"/>
            <a:ext cx="3352800" cy="3151187"/>
            <a:chOff x="3648" y="1099"/>
            <a:chExt cx="2112" cy="1985"/>
          </a:xfrm>
        </p:grpSpPr>
        <p:graphicFrame>
          <p:nvGraphicFramePr>
            <p:cNvPr id="20" name="Object 10"/>
            <p:cNvGraphicFramePr>
              <a:graphicFrameLocks noChangeAspect="1"/>
            </p:cNvGraphicFramePr>
            <p:nvPr/>
          </p:nvGraphicFramePr>
          <p:xfrm>
            <a:off x="3648" y="1099"/>
            <a:ext cx="2112" cy="1659"/>
          </p:xfrm>
          <a:graphic>
            <a:graphicData uri="http://schemas.openxmlformats.org/presentationml/2006/ole">
              <mc:AlternateContent xmlns:mc="http://schemas.openxmlformats.org/markup-compatibility/2006">
                <mc:Choice xmlns:v="urn:schemas-microsoft-com:vml" Requires="v">
                  <p:oleObj spid="_x0000_s27654" name="Immagine bitmap" r:id="rId9" imgW="4153480" imgH="3123810" progId="PBrush">
                    <p:embed/>
                  </p:oleObj>
                </mc:Choice>
                <mc:Fallback>
                  <p:oleObj name="Immagine bitmap" r:id="rId9" imgW="4153480" imgH="3123810" progId="PBrush">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8" y="1099"/>
                          <a:ext cx="2112" cy="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11"/>
            <p:cNvSpPr txBox="1">
              <a:spLocks noChangeArrowheads="1"/>
            </p:cNvSpPr>
            <p:nvPr/>
          </p:nvSpPr>
          <p:spPr bwMode="auto">
            <a:xfrm>
              <a:off x="4345" y="2832"/>
              <a:ext cx="668" cy="252"/>
            </a:xfrm>
            <a:prstGeom prst="rect">
              <a:avLst/>
            </a:prstGeom>
            <a:noFill/>
            <a:ln w="9525">
              <a:noFill/>
              <a:miter lim="800000"/>
              <a:headEnd/>
              <a:tailEnd/>
            </a:ln>
            <a:effectLst/>
          </p:spPr>
          <p:txBody>
            <a:bodyPr wrap="none">
              <a:spAutoFit/>
            </a:bodyPr>
            <a:lstStyle/>
            <a:p>
              <a:r>
                <a:rPr lang="it-IT" sz="2000" b="1" dirty="0" err="1">
                  <a:latin typeface="Times New Roman" pitchFamily="18" charset="0"/>
                  <a:cs typeface="Times New Roman" pitchFamily="18" charset="0"/>
                </a:rPr>
                <a:t>ipercicli</a:t>
              </a:r>
              <a:endParaRPr lang="it-IT" sz="2000" b="1" dirty="0">
                <a:latin typeface="Times New Roman" pitchFamily="18" charset="0"/>
                <a:cs typeface="Times New Roman" pitchFamily="18" charset="0"/>
              </a:endParaRPr>
            </a:p>
          </p:txBody>
        </p:sp>
      </p:grpSp>
      <p:sp>
        <p:nvSpPr>
          <p:cNvPr id="22" name="Text Box 12"/>
          <p:cNvSpPr txBox="1">
            <a:spLocks noChangeArrowheads="1"/>
          </p:cNvSpPr>
          <p:nvPr/>
        </p:nvSpPr>
        <p:spPr bwMode="auto">
          <a:xfrm>
            <a:off x="288925" y="5172075"/>
            <a:ext cx="8245475" cy="830997"/>
          </a:xfrm>
          <a:prstGeom prst="rect">
            <a:avLst/>
          </a:prstGeom>
          <a:noFill/>
          <a:ln w="9525">
            <a:noFill/>
            <a:miter lim="800000"/>
            <a:headEnd/>
            <a:tailEnd/>
          </a:ln>
          <a:effectLst/>
        </p:spPr>
        <p:txBody>
          <a:bodyPr>
            <a:spAutoFit/>
          </a:bodyPr>
          <a:lstStyle/>
          <a:p>
            <a:r>
              <a:rPr lang="it-IT" sz="2400" b="1" dirty="0">
                <a:latin typeface="Times New Roman" pitchFamily="18" charset="0"/>
                <a:cs typeface="Times New Roman" pitchFamily="18" charset="0"/>
              </a:rPr>
              <a:t>Teorema: </a:t>
            </a:r>
            <a:r>
              <a:rPr lang="it-IT" sz="2400" b="1" i="1" dirty="0">
                <a:latin typeface="Times New Roman" pitchFamily="18" charset="0"/>
                <a:cs typeface="Times New Roman" pitchFamily="18" charset="0"/>
              </a:rPr>
              <a:t>Per tre punti non allineati passa sempre un ciclo, un </a:t>
            </a:r>
            <a:r>
              <a:rPr lang="it-IT" sz="2400" b="1" i="1" dirty="0" err="1">
                <a:latin typeface="Times New Roman" pitchFamily="18" charset="0"/>
                <a:cs typeface="Times New Roman" pitchFamily="18" charset="0"/>
              </a:rPr>
              <a:t>oriciclo</a:t>
            </a:r>
            <a:r>
              <a:rPr lang="it-IT" sz="2400" b="1" i="1" dirty="0">
                <a:latin typeface="Times New Roman" pitchFamily="18" charset="0"/>
                <a:cs typeface="Times New Roman" pitchFamily="18" charset="0"/>
              </a:rPr>
              <a:t> o un ramo di </a:t>
            </a:r>
            <a:r>
              <a:rPr lang="it-IT" sz="2400" b="1" i="1" dirty="0" err="1">
                <a:latin typeface="Times New Roman" pitchFamily="18" charset="0"/>
                <a:cs typeface="Times New Roman" pitchFamily="18" charset="0"/>
              </a:rPr>
              <a:t>iperciclo</a:t>
            </a:r>
            <a:r>
              <a:rPr lang="it-IT" sz="2400" b="1" i="1" dirty="0">
                <a:latin typeface="Times New Roman" pitchFamily="18" charset="0"/>
                <a:cs typeface="Times New Roman" pitchFamily="18" charset="0"/>
              </a:rPr>
              <a:t>.</a:t>
            </a:r>
            <a:endParaRPr lang="it-IT"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4"/>
          </p:cNvPr>
          <p:cNvPicPr>
            <a:picLocks noChangeAspect="1" noChangeArrowheads="1"/>
          </p:cNvPicPr>
          <p:nvPr/>
        </p:nvPicPr>
        <p:blipFill>
          <a:blip r:embed="rId5"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aphicFrame>
        <p:nvGraphicFramePr>
          <p:cNvPr id="9" name="Object 3"/>
          <p:cNvGraphicFramePr>
            <a:graphicFrameLocks noChangeAspect="1"/>
          </p:cNvGraphicFramePr>
          <p:nvPr/>
        </p:nvGraphicFramePr>
        <p:xfrm>
          <a:off x="3851920" y="1772816"/>
          <a:ext cx="4994948" cy="3744040"/>
        </p:xfrm>
        <a:graphic>
          <a:graphicData uri="http://schemas.openxmlformats.org/presentationml/2006/ole">
            <mc:AlternateContent xmlns:mc="http://schemas.openxmlformats.org/markup-compatibility/2006">
              <mc:Choice xmlns:v="urn:schemas-microsoft-com:vml" Requires="v">
                <p:oleObj spid="_x0000_s26627" name="Immagine bitmap" r:id="rId6" imgW="5477640" imgH="4105848" progId="PBrush">
                  <p:embed/>
                </p:oleObj>
              </mc:Choice>
              <mc:Fallback>
                <p:oleObj name="Immagine bitmap" r:id="rId6" imgW="5477640" imgH="4105848" progId="PBrush">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772816"/>
                        <a:ext cx="4994948" cy="37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CasellaDiTesto 16"/>
          <p:cNvSpPr txBox="1"/>
          <p:nvPr/>
        </p:nvSpPr>
        <p:spPr>
          <a:xfrm>
            <a:off x="323528" y="850067"/>
            <a:ext cx="8424936" cy="1015663"/>
          </a:xfrm>
          <a:prstGeom prst="rect">
            <a:avLst/>
          </a:prstGeom>
          <a:noFill/>
        </p:spPr>
        <p:txBody>
          <a:bodyPr wrap="square" rtlCol="0">
            <a:spAutoFit/>
          </a:bodyPr>
          <a:lstStyle/>
          <a:p>
            <a:r>
              <a:rPr lang="it-IT" sz="2000" b="1" dirty="0" smtClean="0">
                <a:latin typeface="Times New Roman" pitchFamily="18" charset="0"/>
                <a:cs typeface="Times New Roman" pitchFamily="18" charset="0"/>
              </a:rPr>
              <a:t>Teorema: </a:t>
            </a:r>
            <a:r>
              <a:rPr lang="it-IT" sz="2000" b="1" i="1" dirty="0" smtClean="0">
                <a:latin typeface="Times New Roman" pitchFamily="18" charset="0"/>
                <a:cs typeface="Times New Roman" pitchFamily="18" charset="0"/>
              </a:rPr>
              <a:t>Due archi concentrici di </a:t>
            </a:r>
            <a:r>
              <a:rPr lang="it-IT" sz="2000" b="1" i="1" dirty="0" err="1" smtClean="0">
                <a:latin typeface="Times New Roman" pitchFamily="18" charset="0"/>
                <a:cs typeface="Times New Roman" pitchFamily="18" charset="0"/>
              </a:rPr>
              <a:t>oricicli</a:t>
            </a:r>
            <a:r>
              <a:rPr lang="it-IT" sz="2000" b="1" i="1" dirty="0" smtClean="0">
                <a:latin typeface="Times New Roman" pitchFamily="18" charset="0"/>
                <a:cs typeface="Times New Roman" pitchFamily="18" charset="0"/>
              </a:rPr>
              <a:t> tagliano segmenti uguali sopra i raggi di un fascio improprio</a:t>
            </a:r>
            <a:r>
              <a:rPr lang="it-IT" sz="2000" b="1" dirty="0" smtClean="0">
                <a:latin typeface="Times New Roman" pitchFamily="18" charset="0"/>
                <a:cs typeface="Times New Roman" pitchFamily="18" charset="0"/>
              </a:rPr>
              <a:t>:</a:t>
            </a:r>
          </a:p>
          <a:p>
            <a:r>
              <a:rPr lang="it-IT" sz="2000" b="1" dirty="0" smtClean="0">
                <a:latin typeface="Times New Roman" pitchFamily="18" charset="0"/>
                <a:cs typeface="Times New Roman" pitchFamily="18" charset="0"/>
              </a:rPr>
              <a:t>            AA</a:t>
            </a:r>
            <a:r>
              <a:rPr lang="it-IT" sz="2000" b="1" dirty="0" smtClean="0"/>
              <a:t>′ </a:t>
            </a:r>
            <a:r>
              <a:rPr lang="it-IT" sz="2000" b="1" dirty="0" smtClean="0">
                <a:latin typeface="Times New Roman" pitchFamily="18" charset="0"/>
                <a:cs typeface="Times New Roman" pitchFamily="18" charset="0"/>
              </a:rPr>
              <a:t>= BB</a:t>
            </a:r>
            <a:r>
              <a:rPr lang="it-IT" sz="2000" b="1" dirty="0" smtClean="0"/>
              <a:t>′</a:t>
            </a:r>
            <a:endParaRPr lang="it-IT" sz="2000" b="1" dirty="0"/>
          </a:p>
        </p:txBody>
      </p:sp>
      <p:graphicFrame>
        <p:nvGraphicFramePr>
          <p:cNvPr id="18" name="Oggetto 17"/>
          <p:cNvGraphicFramePr>
            <a:graphicFrameLocks noChangeAspect="1"/>
          </p:cNvGraphicFramePr>
          <p:nvPr/>
        </p:nvGraphicFramePr>
        <p:xfrm>
          <a:off x="521544" y="4365104"/>
          <a:ext cx="2754312" cy="723900"/>
        </p:xfrm>
        <a:graphic>
          <a:graphicData uri="http://schemas.openxmlformats.org/presentationml/2006/ole">
            <mc:AlternateContent xmlns:mc="http://schemas.openxmlformats.org/markup-compatibility/2006">
              <mc:Choice xmlns:v="urn:schemas-microsoft-com:vml" Requires="v">
                <p:oleObj spid="_x0000_s26628" name="Equazione" r:id="rId8" imgW="1257120" imgH="330120" progId="Equation.3">
                  <p:embed/>
                </p:oleObj>
              </mc:Choice>
              <mc:Fallback>
                <p:oleObj name="Equazione" r:id="rId8" imgW="1257120" imgH="33012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544" y="4365104"/>
                        <a:ext cx="275431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uppo 21"/>
          <p:cNvGrpSpPr/>
          <p:nvPr/>
        </p:nvGrpSpPr>
        <p:grpSpPr>
          <a:xfrm>
            <a:off x="107504" y="2420888"/>
            <a:ext cx="3875292" cy="1614954"/>
            <a:chOff x="107504" y="2894166"/>
            <a:chExt cx="3875292" cy="1614954"/>
          </a:xfrm>
        </p:grpSpPr>
        <p:sp>
          <p:nvSpPr>
            <p:cNvPr id="16" name="AutoShape 5"/>
            <p:cNvSpPr>
              <a:spLocks noChangeArrowheads="1"/>
            </p:cNvSpPr>
            <p:nvPr/>
          </p:nvSpPr>
          <p:spPr bwMode="auto">
            <a:xfrm rot="5400000">
              <a:off x="1366913" y="3650212"/>
              <a:ext cx="504825" cy="287338"/>
            </a:xfrm>
            <a:prstGeom prst="rightArrow">
              <a:avLst>
                <a:gd name="adj1" fmla="val 50000"/>
                <a:gd name="adj2" fmla="val 43923"/>
              </a:avLst>
            </a:prstGeom>
            <a:noFill/>
            <a:ln w="19050">
              <a:solidFill>
                <a:schemeClr val="tx1"/>
              </a:solidFill>
              <a:miter lim="800000"/>
              <a:headEnd/>
              <a:tailEnd/>
            </a:ln>
            <a:effectLst/>
          </p:spPr>
          <p:txBody>
            <a:bodyPr wrap="none" anchor="ctr"/>
            <a:lstStyle/>
            <a:p>
              <a:endParaRPr lang="it-IT"/>
            </a:p>
          </p:txBody>
        </p:sp>
        <p:sp>
          <p:nvSpPr>
            <p:cNvPr id="19" name="CasellaDiTesto 18"/>
            <p:cNvSpPr txBox="1"/>
            <p:nvPr/>
          </p:nvSpPr>
          <p:spPr>
            <a:xfrm>
              <a:off x="724634" y="2894166"/>
              <a:ext cx="2094099" cy="707886"/>
            </a:xfrm>
            <a:prstGeom prst="rect">
              <a:avLst/>
            </a:prstGeom>
            <a:noFill/>
          </p:spPr>
          <p:txBody>
            <a:bodyPr wrap="none" rtlCol="0">
              <a:spAutoFit/>
            </a:bodyPr>
            <a:lstStyle/>
            <a:p>
              <a:r>
                <a:rPr lang="de-DE" sz="2000" b="1" dirty="0" smtClean="0">
                  <a:latin typeface="Times New Roman" pitchFamily="18" charset="0"/>
                  <a:cs typeface="Times New Roman" pitchFamily="18" charset="0"/>
                </a:rPr>
                <a:t>A'B' = AB </a:t>
              </a:r>
              <a:r>
                <a:rPr lang="en-US" sz="2000" b="1" dirty="0" smtClean="0">
                  <a:latin typeface="Times New Roman" pitchFamily="18" charset="0"/>
                  <a:cs typeface="Times New Roman" pitchFamily="18" charset="0"/>
                </a:rPr>
                <a:t>φ</a:t>
              </a:r>
              <a:r>
                <a:rPr lang="de-DE" sz="2000" b="1" dirty="0" smtClean="0">
                  <a:latin typeface="Times New Roman" pitchFamily="18" charset="0"/>
                  <a:cs typeface="Times New Roman" pitchFamily="18" charset="0"/>
                </a:rPr>
                <a:t>(</a:t>
              </a:r>
              <a:r>
                <a:rPr lang="de-DE" sz="2000" b="1" i="1" dirty="0" smtClean="0">
                  <a:latin typeface="Times New Roman" pitchFamily="18" charset="0"/>
                  <a:cs typeface="Times New Roman" pitchFamily="18" charset="0"/>
                </a:rPr>
                <a:t>x</a:t>
              </a:r>
              <a:r>
                <a:rPr lang="de-DE" sz="2000" b="1" dirty="0" smtClean="0">
                  <a:latin typeface="Times New Roman" pitchFamily="18" charset="0"/>
                  <a:cs typeface="Times New Roman" pitchFamily="18" charset="0"/>
                </a:rPr>
                <a:t>)</a:t>
              </a:r>
              <a:endParaRPr lang="it-IT" sz="2000" b="1" dirty="0" smtClean="0">
                <a:latin typeface="Times New Roman" pitchFamily="18" charset="0"/>
                <a:cs typeface="Times New Roman" pitchFamily="18" charset="0"/>
              </a:endParaRPr>
            </a:p>
            <a:p>
              <a:pPr eaLnBrk="0" hangingPunct="0"/>
              <a:r>
                <a:rPr lang="fr-FR" sz="2000" b="1" dirty="0" smtClean="0">
                  <a:latin typeface="Times New Roman" pitchFamily="18" charset="0"/>
                  <a:cs typeface="Times New Roman" pitchFamily="18" charset="0"/>
                </a:rPr>
                <a:t>A"B" = A'B' </a:t>
              </a:r>
              <a:r>
                <a:rPr lang="en-US" sz="2000" b="1" dirty="0" smtClean="0">
                  <a:latin typeface="Times New Roman" pitchFamily="18" charset="0"/>
                  <a:cs typeface="Times New Roman" pitchFamily="18" charset="0"/>
                </a:rPr>
                <a:t>φ</a:t>
              </a:r>
              <a:r>
                <a:rPr lang="fr-FR" sz="2000" b="1" dirty="0" smtClean="0">
                  <a:latin typeface="Times New Roman" pitchFamily="18" charset="0"/>
                  <a:cs typeface="Times New Roman" pitchFamily="18" charset="0"/>
                </a:rPr>
                <a:t>(</a:t>
              </a:r>
              <a:r>
                <a:rPr lang="fr-FR" sz="2000" b="1" i="1" dirty="0" smtClean="0">
                  <a:latin typeface="Times New Roman" pitchFamily="18" charset="0"/>
                  <a:cs typeface="Times New Roman" pitchFamily="18" charset="0"/>
                </a:rPr>
                <a:t>y</a:t>
              </a:r>
              <a:r>
                <a:rPr lang="fr-FR" sz="2000" b="1" dirty="0" smtClean="0">
                  <a:latin typeface="Times New Roman" pitchFamily="18" charset="0"/>
                  <a:cs typeface="Times New Roman" pitchFamily="18" charset="0"/>
                </a:rPr>
                <a:t>)</a:t>
              </a:r>
              <a:endParaRPr lang="it-IT" sz="2000" dirty="0"/>
            </a:p>
          </p:txBody>
        </p:sp>
        <p:sp>
          <p:nvSpPr>
            <p:cNvPr id="20" name="Rettangolo 19"/>
            <p:cNvSpPr/>
            <p:nvPr/>
          </p:nvSpPr>
          <p:spPr>
            <a:xfrm>
              <a:off x="107504" y="4109010"/>
              <a:ext cx="3875292" cy="400110"/>
            </a:xfrm>
            <a:prstGeom prst="rect">
              <a:avLst/>
            </a:prstGeom>
          </p:spPr>
          <p:txBody>
            <a:bodyPr wrap="none">
              <a:spAutoFit/>
            </a:bodyPr>
            <a:lstStyle/>
            <a:p>
              <a:r>
                <a:rPr lang="fr-FR" sz="2000" b="1" dirty="0" smtClean="0">
                  <a:latin typeface="Times New Roman" pitchFamily="18" charset="0"/>
                  <a:cs typeface="Times New Roman" pitchFamily="18" charset="0"/>
                </a:rPr>
                <a:t>A"B" = AB </a:t>
              </a:r>
              <a:r>
                <a:rPr lang="en-US" sz="2000" b="1" dirty="0" smtClean="0">
                  <a:latin typeface="Times New Roman" pitchFamily="18" charset="0"/>
                  <a:cs typeface="Times New Roman" pitchFamily="18" charset="0"/>
                </a:rPr>
                <a:t>φ</a:t>
              </a:r>
              <a:r>
                <a:rPr lang="fr-FR" sz="2000" b="1" dirty="0" smtClean="0">
                  <a:latin typeface="Times New Roman" pitchFamily="18" charset="0"/>
                  <a:cs typeface="Times New Roman" pitchFamily="18" charset="0"/>
                </a:rPr>
                <a:t>(</a:t>
              </a:r>
              <a:r>
                <a:rPr lang="fr-FR" sz="2000" b="1" i="1" dirty="0" smtClean="0">
                  <a:latin typeface="Times New Roman" pitchFamily="18" charset="0"/>
                  <a:cs typeface="Times New Roman" pitchFamily="18" charset="0"/>
                </a:rPr>
                <a:t>x+y</a:t>
              </a:r>
              <a:r>
                <a:rPr lang="fr-FR"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AB φ</a:t>
              </a:r>
              <a:r>
                <a:rPr lang="de-DE" sz="2000" b="1" dirty="0" smtClean="0">
                  <a:latin typeface="Times New Roman" pitchFamily="18" charset="0"/>
                  <a:cs typeface="Times New Roman" pitchFamily="18" charset="0"/>
                </a:rPr>
                <a:t>(</a:t>
              </a:r>
              <a:r>
                <a:rPr lang="de-DE" sz="2000" b="1" i="1" dirty="0" smtClean="0">
                  <a:latin typeface="Times New Roman" pitchFamily="18" charset="0"/>
                  <a:cs typeface="Times New Roman" pitchFamily="18" charset="0"/>
                </a:rPr>
                <a:t>x</a:t>
              </a:r>
              <a:r>
                <a:rPr lang="de-DE"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φ</a:t>
              </a:r>
              <a:r>
                <a:rPr lang="de-DE" sz="2000" b="1" dirty="0" smtClean="0">
                  <a:latin typeface="Times New Roman" pitchFamily="18" charset="0"/>
                  <a:cs typeface="Times New Roman" pitchFamily="18" charset="0"/>
                </a:rPr>
                <a:t>(</a:t>
              </a:r>
              <a:r>
                <a:rPr lang="de-DE" sz="2000" b="1" i="1" dirty="0" smtClean="0">
                  <a:latin typeface="Times New Roman" pitchFamily="18" charset="0"/>
                  <a:cs typeface="Times New Roman" pitchFamily="18" charset="0"/>
                </a:rPr>
                <a:t>y</a:t>
              </a:r>
              <a:r>
                <a:rPr lang="de-DE" sz="2000" b="1" dirty="0" smtClean="0">
                  <a:latin typeface="Times New Roman" pitchFamily="18" charset="0"/>
                  <a:cs typeface="Times New Roman" pitchFamily="18" charset="0"/>
                </a:rPr>
                <a:t>)</a:t>
              </a:r>
              <a:endParaRPr lang="it-IT" sz="2000" dirty="0"/>
            </a:p>
          </p:txBody>
        </p:sp>
      </p:grpSp>
      <p:sp>
        <p:nvSpPr>
          <p:cNvPr id="21" name="CasellaDiTesto 20"/>
          <p:cNvSpPr txBox="1"/>
          <p:nvPr/>
        </p:nvSpPr>
        <p:spPr>
          <a:xfrm>
            <a:off x="611561" y="5529426"/>
            <a:ext cx="7560840" cy="707886"/>
          </a:xfrm>
          <a:prstGeom prst="rect">
            <a:avLst/>
          </a:prstGeom>
          <a:noFill/>
        </p:spPr>
        <p:txBody>
          <a:bodyPr wrap="square" rtlCol="0">
            <a:spAutoFit/>
          </a:bodyPr>
          <a:lstStyle/>
          <a:p>
            <a:r>
              <a:rPr lang="it-IT" sz="2000" b="1" dirty="0" smtClean="0">
                <a:latin typeface="Times New Roman" pitchFamily="18" charset="0"/>
                <a:cs typeface="Times New Roman" pitchFamily="18" charset="0"/>
              </a:rPr>
              <a:t>Teorema: </a:t>
            </a:r>
            <a:r>
              <a:rPr lang="it-IT" sz="2000" b="1" i="1" dirty="0" smtClean="0">
                <a:latin typeface="Times New Roman" pitchFamily="18" charset="0"/>
                <a:cs typeface="Times New Roman" pitchFamily="18" charset="0"/>
              </a:rPr>
              <a:t>la geometria intrinseca dell’</a:t>
            </a:r>
            <a:r>
              <a:rPr lang="it-IT" sz="2000" b="1" i="1" dirty="0" err="1" smtClean="0">
                <a:latin typeface="Times New Roman" pitchFamily="18" charset="0"/>
                <a:cs typeface="Times New Roman" pitchFamily="18" charset="0"/>
              </a:rPr>
              <a:t>orisfera</a:t>
            </a:r>
            <a:r>
              <a:rPr lang="it-IT" sz="2000" b="1" i="1" dirty="0" smtClean="0">
                <a:latin typeface="Times New Roman" pitchFamily="18" charset="0"/>
                <a:cs typeface="Times New Roman" pitchFamily="18" charset="0"/>
              </a:rPr>
              <a:t> (ottenuta per rotazione di un </a:t>
            </a:r>
            <a:r>
              <a:rPr lang="it-IT" sz="2000" b="1" i="1" dirty="0" err="1" smtClean="0">
                <a:latin typeface="Times New Roman" pitchFamily="18" charset="0"/>
                <a:cs typeface="Times New Roman" pitchFamily="18" charset="0"/>
              </a:rPr>
              <a:t>oriciclo</a:t>
            </a:r>
            <a:r>
              <a:rPr lang="it-IT" sz="2000" b="1" i="1" dirty="0" smtClean="0">
                <a:latin typeface="Times New Roman" pitchFamily="18" charset="0"/>
                <a:cs typeface="Times New Roman" pitchFamily="18" charset="0"/>
              </a:rPr>
              <a:t> attorno ad un suo raggio) è euclidea.</a:t>
            </a:r>
            <a:endParaRPr lang="it-IT" sz="20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upRight)">
                                      <p:cBhvr>
                                        <p:cTn id="15"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3"/>
          <p:cNvSpPr txBox="1">
            <a:spLocks noChangeArrowheads="1"/>
          </p:cNvSpPr>
          <p:nvPr/>
        </p:nvSpPr>
        <p:spPr bwMode="auto">
          <a:xfrm>
            <a:off x="1115616" y="476672"/>
            <a:ext cx="7086600" cy="584775"/>
          </a:xfrm>
          <a:prstGeom prst="rect">
            <a:avLst/>
          </a:prstGeom>
          <a:noFill/>
          <a:ln w="9525">
            <a:noFill/>
            <a:miter lim="800000"/>
            <a:headEnd/>
            <a:tailEnd/>
          </a:ln>
          <a:effectLst/>
        </p:spPr>
        <p:txBody>
          <a:bodyPr>
            <a:spAutoFit/>
          </a:bodyPr>
          <a:lstStyle/>
          <a:p>
            <a:r>
              <a:rPr lang="it-IT" sz="3200" b="1" dirty="0">
                <a:latin typeface="Times New Roman" pitchFamily="18" charset="0"/>
                <a:cs typeface="Times New Roman" pitchFamily="18" charset="0"/>
              </a:rPr>
              <a:t>Trigonometria del piano </a:t>
            </a:r>
            <a:r>
              <a:rPr lang="it-IT" sz="3200" b="1" dirty="0" smtClean="0">
                <a:latin typeface="Times New Roman" pitchFamily="18" charset="0"/>
                <a:cs typeface="Times New Roman" pitchFamily="18" charset="0"/>
              </a:rPr>
              <a:t>iperbolico</a:t>
            </a:r>
            <a:endParaRPr lang="it-IT" sz="3200" b="1" dirty="0">
              <a:latin typeface="Times New Roman" pitchFamily="18" charset="0"/>
              <a:cs typeface="Times New Roman" pitchFamily="18" charset="0"/>
            </a:endParaRPr>
          </a:p>
        </p:txBody>
      </p:sp>
      <p:grpSp>
        <p:nvGrpSpPr>
          <p:cNvPr id="12" name="Group 4"/>
          <p:cNvGrpSpPr>
            <a:grpSpLocks/>
          </p:cNvGrpSpPr>
          <p:nvPr/>
        </p:nvGrpSpPr>
        <p:grpSpPr bwMode="auto">
          <a:xfrm>
            <a:off x="381000" y="1514896"/>
            <a:ext cx="4118992" cy="2850207"/>
            <a:chOff x="288" y="1409"/>
            <a:chExt cx="2400" cy="1501"/>
          </a:xfrm>
        </p:grpSpPr>
        <p:graphicFrame>
          <p:nvGraphicFramePr>
            <p:cNvPr id="14" name="Object 5"/>
            <p:cNvGraphicFramePr>
              <a:graphicFrameLocks noChangeAspect="1"/>
            </p:cNvGraphicFramePr>
            <p:nvPr/>
          </p:nvGraphicFramePr>
          <p:xfrm>
            <a:off x="288" y="1409"/>
            <a:ext cx="2400" cy="1501"/>
          </p:xfrm>
          <a:graphic>
            <a:graphicData uri="http://schemas.openxmlformats.org/presentationml/2006/ole">
              <mc:AlternateContent xmlns:mc="http://schemas.openxmlformats.org/markup-compatibility/2006">
                <mc:Choice xmlns:v="urn:schemas-microsoft-com:vml" Requires="v">
                  <p:oleObj spid="_x0000_s58372" name="Immagine bitmap" r:id="rId5" imgW="3839111" imgH="2400635" progId="PBrush">
                    <p:embed/>
                  </p:oleObj>
                </mc:Choice>
                <mc:Fallback>
                  <p:oleObj name="Immagine bitmap" r:id="rId5" imgW="3839111" imgH="2400635"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1409"/>
                          <a:ext cx="2400"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6"/>
            <p:cNvSpPr txBox="1">
              <a:spLocks noChangeArrowheads="1"/>
            </p:cNvSpPr>
            <p:nvPr/>
          </p:nvSpPr>
          <p:spPr bwMode="auto">
            <a:xfrm>
              <a:off x="432" y="1689"/>
              <a:ext cx="392" cy="231"/>
            </a:xfrm>
            <a:prstGeom prst="rect">
              <a:avLst/>
            </a:prstGeom>
            <a:noFill/>
            <a:ln w="9525">
              <a:noFill/>
              <a:miter lim="800000"/>
              <a:headEnd/>
              <a:tailEnd/>
            </a:ln>
            <a:effectLst/>
          </p:spPr>
          <p:txBody>
            <a:bodyPr wrap="none">
              <a:spAutoFit/>
            </a:bodyPr>
            <a:lstStyle/>
            <a:p>
              <a:r>
                <a:rPr lang="it-IT" sz="1800" i="1">
                  <a:cs typeface="Times New Roman" pitchFamily="18" charset="0"/>
                </a:rPr>
                <a:t>П</a:t>
              </a:r>
              <a:r>
                <a:rPr lang="en-GB" sz="1800">
                  <a:cs typeface="Times New Roman" pitchFamily="18" charset="0"/>
                </a:rPr>
                <a:t>(</a:t>
              </a:r>
              <a:r>
                <a:rPr lang="en-GB" sz="1800" i="1">
                  <a:cs typeface="Times New Roman" pitchFamily="18" charset="0"/>
                </a:rPr>
                <a:t>α</a:t>
              </a:r>
              <a:r>
                <a:rPr lang="en-GB" sz="1800">
                  <a:cs typeface="Times New Roman" pitchFamily="18" charset="0"/>
                </a:rPr>
                <a:t>)</a:t>
              </a:r>
              <a:endParaRPr lang="it-IT" sz="1800">
                <a:cs typeface="Times New Roman" pitchFamily="18" charset="0"/>
              </a:endParaRPr>
            </a:p>
          </p:txBody>
        </p:sp>
        <p:sp>
          <p:nvSpPr>
            <p:cNvPr id="16" name="Text Box 7"/>
            <p:cNvSpPr txBox="1">
              <a:spLocks noChangeArrowheads="1"/>
            </p:cNvSpPr>
            <p:nvPr/>
          </p:nvSpPr>
          <p:spPr bwMode="auto">
            <a:xfrm>
              <a:off x="1872" y="2448"/>
              <a:ext cx="388" cy="231"/>
            </a:xfrm>
            <a:prstGeom prst="rect">
              <a:avLst/>
            </a:prstGeom>
            <a:noFill/>
            <a:ln w="9525">
              <a:noFill/>
              <a:miter lim="800000"/>
              <a:headEnd/>
              <a:tailEnd/>
            </a:ln>
            <a:effectLst/>
          </p:spPr>
          <p:txBody>
            <a:bodyPr wrap="none">
              <a:spAutoFit/>
            </a:bodyPr>
            <a:lstStyle/>
            <a:p>
              <a:r>
                <a:rPr lang="it-IT" sz="1800" i="1">
                  <a:cs typeface="Times New Roman" pitchFamily="18" charset="0"/>
                </a:rPr>
                <a:t>П</a:t>
              </a:r>
              <a:r>
                <a:rPr lang="en-GB" sz="1800">
                  <a:cs typeface="Times New Roman" pitchFamily="18" charset="0"/>
                </a:rPr>
                <a:t>(</a:t>
              </a:r>
              <a:r>
                <a:rPr lang="en-GB" sz="1800" i="1">
                  <a:cs typeface="Times New Roman" pitchFamily="18" charset="0"/>
                </a:rPr>
                <a:t>β</a:t>
              </a:r>
              <a:r>
                <a:rPr lang="en-GB" sz="1800">
                  <a:cs typeface="Times New Roman" pitchFamily="18" charset="0"/>
                </a:rPr>
                <a:t>)</a:t>
              </a:r>
              <a:endParaRPr lang="it-IT" sz="1800">
                <a:cs typeface="Times New Roman" pitchFamily="18" charset="0"/>
              </a:endParaRPr>
            </a:p>
          </p:txBody>
        </p:sp>
      </p:grpSp>
      <p:graphicFrame>
        <p:nvGraphicFramePr>
          <p:cNvPr id="17" name="Object 8"/>
          <p:cNvGraphicFramePr>
            <a:graphicFrameLocks noChangeAspect="1"/>
          </p:cNvGraphicFramePr>
          <p:nvPr/>
        </p:nvGraphicFramePr>
        <p:xfrm>
          <a:off x="4498273" y="1514896"/>
          <a:ext cx="4112327" cy="3714303"/>
        </p:xfrm>
        <a:graphic>
          <a:graphicData uri="http://schemas.openxmlformats.org/presentationml/2006/ole">
            <mc:AlternateContent xmlns:mc="http://schemas.openxmlformats.org/markup-compatibility/2006">
              <mc:Choice xmlns:v="urn:schemas-microsoft-com:vml" Requires="v">
                <p:oleObj spid="_x0000_s58373" name="Immagine bitmap" r:id="rId7" imgW="4828571" imgH="4361905" progId="PBrush">
                  <p:embed/>
                </p:oleObj>
              </mc:Choice>
              <mc:Fallback>
                <p:oleObj name="Immagine bitmap" r:id="rId7" imgW="4828571" imgH="4361905" progId="PBrush">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8273" y="1514896"/>
                        <a:ext cx="4112327" cy="371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9"/>
          <p:cNvSpPr txBox="1">
            <a:spLocks noChangeArrowheads="1"/>
          </p:cNvSpPr>
          <p:nvPr/>
        </p:nvSpPr>
        <p:spPr bwMode="auto">
          <a:xfrm>
            <a:off x="1214438" y="5201324"/>
            <a:ext cx="2152384" cy="1107996"/>
          </a:xfrm>
          <a:prstGeom prst="rect">
            <a:avLst/>
          </a:prstGeom>
          <a:noFill/>
          <a:ln w="9525">
            <a:noFill/>
            <a:miter lim="800000"/>
            <a:headEnd/>
            <a:tailEnd/>
          </a:ln>
          <a:effectLst/>
        </p:spPr>
        <p:txBody>
          <a:bodyPr wrap="none">
            <a:spAutoFit/>
          </a:bodyPr>
          <a:lstStyle/>
          <a:p>
            <a:r>
              <a:rPr lang="en-US" sz="2400" i="1" dirty="0">
                <a:latin typeface="Times New Roman" pitchFamily="18" charset="0"/>
                <a:cs typeface="Times New Roman" pitchFamily="18" charset="0"/>
              </a:rPr>
              <a:t>p = r · </a:t>
            </a: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Π</a:t>
            </a:r>
            <a:r>
              <a:rPr lang="en-US" sz="2400" i="1" dirty="0">
                <a:latin typeface="Times New Roman" pitchFamily="18" charset="0"/>
                <a:cs typeface="Times New Roman" pitchFamily="18" charset="0"/>
              </a:rPr>
              <a:t>(β)</a:t>
            </a:r>
            <a:endParaRPr lang="it-IT" sz="2400" i="1" dirty="0">
              <a:latin typeface="Times New Roman" pitchFamily="18" charset="0"/>
              <a:cs typeface="Times New Roman" pitchFamily="18" charset="0"/>
            </a:endParaRPr>
          </a:p>
          <a:p>
            <a:pPr eaLnBrk="0" hangingPunct="0"/>
            <a:r>
              <a:rPr lang="en-US" sz="2400" i="1" dirty="0">
                <a:latin typeface="Times New Roman" pitchFamily="18" charset="0"/>
                <a:cs typeface="Times New Roman" pitchFamily="18" charset="0"/>
              </a:rPr>
              <a:t>q = r · </a:t>
            </a:r>
            <a:r>
              <a:rPr lang="en-US" sz="2400" i="1" dirty="0" err="1">
                <a:latin typeface="Times New Roman" pitchFamily="18" charset="0"/>
                <a:cs typeface="Times New Roman" pitchFamily="18" charset="0"/>
              </a:rPr>
              <a:t>sen</a:t>
            </a:r>
            <a:r>
              <a:rPr lang="en-US"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Π</a:t>
            </a:r>
            <a:r>
              <a:rPr lang="en-US" sz="2400" i="1" dirty="0">
                <a:latin typeface="Times New Roman" pitchFamily="18" charset="0"/>
                <a:cs typeface="Times New Roman" pitchFamily="18" charset="0"/>
              </a:rPr>
              <a:t>(β)</a:t>
            </a:r>
            <a:endParaRPr lang="it-IT" sz="2400" i="1" dirty="0">
              <a:latin typeface="Times New Roman" pitchFamily="18" charset="0"/>
              <a:cs typeface="Times New Roman" pitchFamily="18" charset="0"/>
            </a:endParaRP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ctangle 8"/>
          <p:cNvSpPr>
            <a:spLocks noChangeArrowheads="1"/>
          </p:cNvSpPr>
          <p:nvPr/>
        </p:nvSpPr>
        <p:spPr bwMode="auto">
          <a:xfrm>
            <a:off x="201488" y="653063"/>
            <a:ext cx="8610600" cy="1679848"/>
          </a:xfrm>
          <a:prstGeom prst="rect">
            <a:avLst/>
          </a:prstGeom>
          <a:noFill/>
          <a:ln w="9525">
            <a:noFill/>
            <a:miter lim="800000"/>
            <a:headEnd/>
            <a:tailEnd/>
          </a:ln>
          <a:effectLst/>
        </p:spPr>
        <p:txBody>
          <a:bodyPr/>
          <a:lstStyle/>
          <a:p>
            <a:pPr marL="342900" indent="-342900">
              <a:spcBef>
                <a:spcPct val="20000"/>
              </a:spcBef>
            </a:pPr>
            <a:r>
              <a:rPr lang="en-US" sz="3200" b="1" dirty="0"/>
              <a:t>   </a:t>
            </a:r>
            <a:r>
              <a:rPr lang="it-IT" sz="2400" b="1" dirty="0">
                <a:latin typeface="Times New Roman" pitchFamily="18" charset="0"/>
                <a:cs typeface="Times New Roman" pitchFamily="18" charset="0"/>
              </a:rPr>
              <a:t>Il fatto</a:t>
            </a:r>
          </a:p>
          <a:p>
            <a:pPr marL="342900" indent="-342900">
              <a:spcBef>
                <a:spcPct val="20000"/>
              </a:spcBef>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it-IT" sz="2400" b="1" i="1" dirty="0" smtClean="0">
                <a:latin typeface="Times New Roman" pitchFamily="18" charset="0"/>
                <a:cs typeface="Times New Roman" pitchFamily="18" charset="0"/>
              </a:rPr>
              <a:t>A </a:t>
            </a:r>
            <a:r>
              <a:rPr lang="it-IT" sz="2400" b="1" i="1" dirty="0">
                <a:latin typeface="Times New Roman" pitchFamily="18" charset="0"/>
                <a:cs typeface="Times New Roman" pitchFamily="18" charset="0"/>
              </a:rPr>
              <a:t>metà ‘800 giunge a conclusione il </a:t>
            </a:r>
            <a:r>
              <a:rPr lang="en-US" sz="2400" b="1" i="1" dirty="0">
                <a:latin typeface="Times New Roman" pitchFamily="18" charset="0"/>
                <a:cs typeface="Times New Roman" pitchFamily="18" charset="0"/>
              </a:rPr>
              <a:t>“</a:t>
            </a:r>
            <a:r>
              <a:rPr lang="it-IT" sz="2400" b="1" i="1" dirty="0">
                <a:latin typeface="Times New Roman" pitchFamily="18" charset="0"/>
                <a:cs typeface="Times New Roman" pitchFamily="18" charset="0"/>
              </a:rPr>
              <a:t>problema</a:t>
            </a:r>
            <a:r>
              <a:rPr lang="en-US" sz="2400" b="1" i="1" dirty="0">
                <a:latin typeface="Times New Roman" pitchFamily="18" charset="0"/>
                <a:cs typeface="Times New Roman" pitchFamily="18" charset="0"/>
              </a:rPr>
              <a:t> </a:t>
            </a:r>
            <a:r>
              <a:rPr lang="it-IT" sz="2400" b="1" i="1" dirty="0">
                <a:latin typeface="Times New Roman" pitchFamily="18" charset="0"/>
                <a:cs typeface="Times New Roman" pitchFamily="18" charset="0"/>
              </a:rPr>
              <a:t>delle parallele</a:t>
            </a:r>
            <a:r>
              <a:rPr lang="en-US" sz="2400" b="1" i="1" dirty="0">
                <a:latin typeface="Times New Roman" pitchFamily="18" charset="0"/>
                <a:cs typeface="Times New Roman" pitchFamily="18" charset="0"/>
              </a:rPr>
              <a:t>”</a:t>
            </a:r>
            <a:r>
              <a:rPr lang="it-IT" sz="2400" b="1" i="1" dirty="0">
                <a:latin typeface="Times New Roman" pitchFamily="18" charset="0"/>
                <a:cs typeface="Times New Roman" pitchFamily="18" charset="0"/>
              </a:rPr>
              <a:t>, originato </a:t>
            </a:r>
            <a:r>
              <a:rPr lang="it-IT" sz="2400" b="1" i="1" dirty="0" smtClean="0">
                <a:latin typeface="Times New Roman" pitchFamily="18" charset="0"/>
                <a:cs typeface="Times New Roman" pitchFamily="18" charset="0"/>
              </a:rPr>
              <a:t>con </a:t>
            </a:r>
            <a:r>
              <a:rPr lang="it-IT" sz="2400" b="1" i="1" dirty="0">
                <a:latin typeface="Times New Roman" pitchFamily="18" charset="0"/>
                <a:cs typeface="Times New Roman" pitchFamily="18" charset="0"/>
              </a:rPr>
              <a:t>l’opera di Euclide nel III a.C.</a:t>
            </a:r>
          </a:p>
          <a:p>
            <a:pPr marL="342900" indent="-342900">
              <a:spcBef>
                <a:spcPct val="20000"/>
              </a:spcBef>
            </a:pPr>
            <a:endParaRPr lang="it-IT" sz="3200" dirty="0"/>
          </a:p>
        </p:txBody>
      </p:sp>
      <p:sp>
        <p:nvSpPr>
          <p:cNvPr id="12" name="Text Box 9"/>
          <p:cNvSpPr txBox="1">
            <a:spLocks noChangeArrowheads="1"/>
          </p:cNvSpPr>
          <p:nvPr/>
        </p:nvSpPr>
        <p:spPr bwMode="auto">
          <a:xfrm>
            <a:off x="506288" y="2764959"/>
            <a:ext cx="8458200" cy="1920526"/>
          </a:xfrm>
          <a:prstGeom prst="rect">
            <a:avLst/>
          </a:prstGeom>
          <a:noFill/>
          <a:ln w="9525">
            <a:noFill/>
            <a:miter lim="800000"/>
            <a:headEnd/>
            <a:tailEnd/>
          </a:ln>
          <a:effectLst/>
        </p:spPr>
        <p:txBody>
          <a:bodyPr>
            <a:spAutoFit/>
          </a:bodyPr>
          <a:lstStyle/>
          <a:p>
            <a:pPr>
              <a:spcBef>
                <a:spcPct val="20000"/>
              </a:spcBef>
            </a:pPr>
            <a:r>
              <a:rPr lang="en-US" sz="2400" b="1" dirty="0" smtClean="0">
                <a:latin typeface="Times New Roman" pitchFamily="18" charset="0"/>
                <a:cs typeface="Times New Roman" pitchFamily="18" charset="0"/>
              </a:rPr>
              <a:t>Le </a:t>
            </a:r>
            <a:r>
              <a:rPr lang="en-US" sz="2400" b="1" dirty="0" err="1" smtClean="0">
                <a:latin typeface="Times New Roman" pitchFamily="18" charset="0"/>
                <a:cs typeface="Times New Roman" pitchFamily="18" charset="0"/>
              </a:rPr>
              <a:t>conseguenze</a:t>
            </a:r>
            <a:r>
              <a:rPr lang="it-IT" sz="2400" b="1" dirty="0" smtClean="0">
                <a:latin typeface="Times New Roman" pitchFamily="18" charset="0"/>
                <a:cs typeface="Times New Roman" pitchFamily="18" charset="0"/>
              </a:rPr>
              <a:t> </a:t>
            </a:r>
            <a:endParaRPr lang="it-IT" sz="2400" b="1" dirty="0">
              <a:latin typeface="Times New Roman" pitchFamily="18" charset="0"/>
              <a:cs typeface="Times New Roman" pitchFamily="18" charset="0"/>
            </a:endParaRPr>
          </a:p>
          <a:p>
            <a:pPr>
              <a:spcBef>
                <a:spcPct val="20000"/>
              </a:spcBef>
            </a:pPr>
            <a:r>
              <a:rPr lang="it-IT" sz="2400" b="1" i="1" dirty="0">
                <a:latin typeface="Times New Roman" pitchFamily="18" charset="0"/>
                <a:cs typeface="Times New Roman" pitchFamily="18" charset="0"/>
              </a:rPr>
              <a:t>La scoperta delle geometrie non euclidee è </a:t>
            </a:r>
            <a:r>
              <a:rPr lang="it-IT" sz="2400" b="1" i="1" dirty="0" smtClean="0">
                <a:latin typeface="Times New Roman" pitchFamily="18" charset="0"/>
                <a:cs typeface="Times New Roman" pitchFamily="18" charset="0"/>
              </a:rPr>
              <a:t>un </a:t>
            </a:r>
            <a:r>
              <a:rPr lang="it-IT" sz="2400" b="1" i="1" dirty="0">
                <a:latin typeface="Times New Roman" pitchFamily="18" charset="0"/>
                <a:cs typeface="Times New Roman" pitchFamily="18" charset="0"/>
              </a:rPr>
              <a:t>passo decisivo per liberare l’idea di “spazio” </a:t>
            </a:r>
            <a:r>
              <a:rPr lang="en-US" sz="2400" b="1" i="1" dirty="0" err="1">
                <a:latin typeface="Times New Roman" pitchFamily="18" charset="0"/>
                <a:cs typeface="Times New Roman" pitchFamily="18" charset="0"/>
              </a:rPr>
              <a:t>da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una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corrispondenza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troppo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rigida</a:t>
            </a:r>
            <a:r>
              <a:rPr lang="en-US" sz="2400" b="1" i="1" dirty="0">
                <a:latin typeface="Times New Roman" pitchFamily="18" charset="0"/>
                <a:cs typeface="Times New Roman" pitchFamily="18" charset="0"/>
              </a:rPr>
              <a:t> con la “</a:t>
            </a:r>
            <a:r>
              <a:rPr lang="en-US" sz="2400" b="1" i="1" dirty="0" err="1">
                <a:latin typeface="Times New Roman" pitchFamily="18" charset="0"/>
                <a:cs typeface="Times New Roman" pitchFamily="18" charset="0"/>
              </a:rPr>
              <a:t>realt</a:t>
            </a:r>
            <a:r>
              <a:rPr lang="it-IT" sz="2400" b="1" i="1" dirty="0">
                <a:latin typeface="Times New Roman" pitchFamily="18" charset="0"/>
                <a:cs typeface="Times New Roman" pitchFamily="18" charset="0"/>
              </a:rPr>
              <a:t>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fisica</a:t>
            </a:r>
            <a:r>
              <a:rPr lang="en-US" sz="2400" b="1" i="1" dirty="0">
                <a:latin typeface="Times New Roman" pitchFamily="18" charset="0"/>
                <a:cs typeface="Times New Roman" pitchFamily="18" charset="0"/>
              </a:rPr>
              <a:t>”</a:t>
            </a:r>
            <a:r>
              <a:rPr lang="it-IT" sz="2400" b="1" i="1" dirty="0">
                <a:latin typeface="Times New Roman" pitchFamily="18" charset="0"/>
                <a:cs typeface="Times New Roman" pitchFamily="18" charset="0"/>
              </a:rPr>
              <a:t> </a:t>
            </a:r>
          </a:p>
          <a:p>
            <a:endParaRPr lang="it-IT" dirty="0"/>
          </a:p>
        </p:txBody>
      </p:sp>
      <p:sp>
        <p:nvSpPr>
          <p:cNvPr id="14" name="Text Box 10"/>
          <p:cNvSpPr txBox="1">
            <a:spLocks noChangeArrowheads="1"/>
          </p:cNvSpPr>
          <p:nvPr/>
        </p:nvSpPr>
        <p:spPr bwMode="auto">
          <a:xfrm>
            <a:off x="506288" y="5127575"/>
            <a:ext cx="6186309" cy="461665"/>
          </a:xfrm>
          <a:prstGeom prst="rect">
            <a:avLst/>
          </a:prstGeom>
          <a:noFill/>
          <a:ln w="9525">
            <a:noFill/>
            <a:miter lim="800000"/>
            <a:headEnd/>
            <a:tailEnd/>
          </a:ln>
          <a:effectLst/>
        </p:spPr>
        <p:txBody>
          <a:bodyPr wrap="none">
            <a:spAutoFit/>
          </a:bodyPr>
          <a:lstStyle/>
          <a:p>
            <a:r>
              <a:rPr lang="en-US" sz="2400" b="1" i="1" dirty="0" err="1" smtClean="0">
                <a:latin typeface="Times New Roman" pitchFamily="18" charset="0"/>
                <a:cs typeface="Times New Roman" pitchFamily="18" charset="0"/>
              </a:rPr>
              <a:t>Nasce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una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nuova</a:t>
            </a:r>
            <a:r>
              <a:rPr lang="en-US" sz="2400" b="1" i="1" dirty="0" smtClean="0">
                <a:latin typeface="Times New Roman" pitchFamily="18" charset="0"/>
                <a:cs typeface="Times New Roman" pitchFamily="18" charset="0"/>
              </a:rPr>
              <a:t> idea </a:t>
            </a:r>
            <a:r>
              <a:rPr lang="en-US" sz="2400" b="1" i="1" dirty="0" err="1" smtClean="0">
                <a:latin typeface="Times New Roman" pitchFamily="18" charset="0"/>
                <a:cs typeface="Times New Roman" pitchFamily="18" charset="0"/>
              </a:rPr>
              <a:t>di</a:t>
            </a:r>
            <a:r>
              <a:rPr lang="en-US" sz="2400" b="1" i="1"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a:t>
            </a:r>
            <a:r>
              <a:rPr lang="en-US" sz="2400" b="1" i="1" dirty="0" err="1" smtClean="0">
                <a:latin typeface="Times New Roman" pitchFamily="18" charset="0"/>
                <a:cs typeface="Times New Roman" pitchFamily="18" charset="0"/>
              </a:rPr>
              <a:t>spazio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matematico</a:t>
            </a:r>
            <a:r>
              <a:rPr lang="en-US" sz="2400" b="1" i="1" dirty="0" smtClean="0">
                <a:latin typeface="Times New Roman" pitchFamily="18" charset="0"/>
                <a:cs typeface="Times New Roman" pitchFamily="18" charset="0"/>
              </a:rPr>
              <a:t>”</a:t>
            </a:r>
            <a:endParaRPr lang="it-IT"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aphicFrame>
        <p:nvGraphicFramePr>
          <p:cNvPr id="59394" name="Object 2"/>
          <p:cNvGraphicFramePr>
            <a:graphicFrameLocks noChangeAspect="1"/>
          </p:cNvGraphicFramePr>
          <p:nvPr/>
        </p:nvGraphicFramePr>
        <p:xfrm>
          <a:off x="251519" y="2924423"/>
          <a:ext cx="8566150" cy="936625"/>
        </p:xfrm>
        <a:graphic>
          <a:graphicData uri="http://schemas.openxmlformats.org/presentationml/2006/ole">
            <mc:AlternateContent xmlns:mc="http://schemas.openxmlformats.org/markup-compatibility/2006">
              <mc:Choice xmlns:v="urn:schemas-microsoft-com:vml" Requires="v">
                <p:oleObj spid="_x0000_s59398" name="Equazione" r:id="rId5" imgW="3835080" imgH="419040" progId="Equation.3">
                  <p:embed/>
                </p:oleObj>
              </mc:Choice>
              <mc:Fallback>
                <p:oleObj name="Equazione" r:id="rId5" imgW="3835080" imgH="419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19" y="2924423"/>
                        <a:ext cx="85661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3"/>
          <p:cNvSpPr txBox="1">
            <a:spLocks noChangeArrowheads="1"/>
          </p:cNvSpPr>
          <p:nvPr/>
        </p:nvSpPr>
        <p:spPr bwMode="auto">
          <a:xfrm>
            <a:off x="1115616" y="476672"/>
            <a:ext cx="7086600" cy="584775"/>
          </a:xfrm>
          <a:prstGeom prst="rect">
            <a:avLst/>
          </a:prstGeom>
          <a:noFill/>
          <a:ln w="9525">
            <a:noFill/>
            <a:miter lim="800000"/>
            <a:headEnd/>
            <a:tailEnd/>
          </a:ln>
          <a:effectLst/>
        </p:spPr>
        <p:txBody>
          <a:bodyPr>
            <a:spAutoFit/>
          </a:bodyPr>
          <a:lstStyle/>
          <a:p>
            <a:r>
              <a:rPr lang="it-IT" sz="3200" b="1" dirty="0">
                <a:latin typeface="Times New Roman" pitchFamily="18" charset="0"/>
                <a:cs typeface="Times New Roman" pitchFamily="18" charset="0"/>
              </a:rPr>
              <a:t>Trigonometria del piano </a:t>
            </a:r>
            <a:r>
              <a:rPr lang="it-IT" sz="3200" b="1" dirty="0" smtClean="0">
                <a:latin typeface="Times New Roman" pitchFamily="18" charset="0"/>
                <a:cs typeface="Times New Roman" pitchFamily="18" charset="0"/>
              </a:rPr>
              <a:t>iperbolico</a:t>
            </a:r>
            <a:endParaRPr lang="it-IT" sz="3200" b="1" dirty="0">
              <a:latin typeface="Times New Roman" pitchFamily="18" charset="0"/>
              <a:cs typeface="Times New Roman" pitchFamily="18" charset="0"/>
            </a:endParaRPr>
          </a:p>
        </p:txBody>
      </p:sp>
      <p:graphicFrame>
        <p:nvGraphicFramePr>
          <p:cNvPr id="14" name="Oggetto 13"/>
          <p:cNvGraphicFramePr>
            <a:graphicFrameLocks noChangeAspect="1"/>
          </p:cNvGraphicFramePr>
          <p:nvPr/>
        </p:nvGraphicFramePr>
        <p:xfrm>
          <a:off x="2412851" y="1700808"/>
          <a:ext cx="3743325" cy="936625"/>
        </p:xfrm>
        <a:graphic>
          <a:graphicData uri="http://schemas.openxmlformats.org/presentationml/2006/ole">
            <mc:AlternateContent xmlns:mc="http://schemas.openxmlformats.org/markup-compatibility/2006">
              <mc:Choice xmlns:v="urn:schemas-microsoft-com:vml" Requires="v">
                <p:oleObj spid="_x0000_s59399" name="Equazione" r:id="rId7" imgW="1676160" imgH="419040" progId="Equation.3">
                  <p:embed/>
                </p:oleObj>
              </mc:Choice>
              <mc:Fallback>
                <p:oleObj name="Equazione" r:id="rId7" imgW="1676160" imgH="4190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2851" y="1700808"/>
                        <a:ext cx="37433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ggetto 16"/>
          <p:cNvGraphicFramePr>
            <a:graphicFrameLocks noChangeAspect="1"/>
          </p:cNvGraphicFramePr>
          <p:nvPr/>
        </p:nvGraphicFramePr>
        <p:xfrm>
          <a:off x="251520" y="4267100"/>
          <a:ext cx="8424937" cy="1034108"/>
        </p:xfrm>
        <a:graphic>
          <a:graphicData uri="http://schemas.openxmlformats.org/presentationml/2006/ole">
            <mc:AlternateContent xmlns:mc="http://schemas.openxmlformats.org/markup-compatibility/2006">
              <mc:Choice xmlns:v="urn:schemas-microsoft-com:vml" Requires="v">
                <p:oleObj spid="_x0000_s59400" name="Equazione" r:id="rId9" imgW="3517560" imgH="431640" progId="Equation.3">
                  <p:embed/>
                </p:oleObj>
              </mc:Choice>
              <mc:Fallback>
                <p:oleObj name="Equazione" r:id="rId9" imgW="351756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4267100"/>
                        <a:ext cx="8424937" cy="10341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3"/>
          <p:cNvSpPr txBox="1">
            <a:spLocks noChangeArrowheads="1"/>
          </p:cNvSpPr>
          <p:nvPr/>
        </p:nvSpPr>
        <p:spPr bwMode="auto">
          <a:xfrm>
            <a:off x="1115616" y="476672"/>
            <a:ext cx="7086600" cy="584775"/>
          </a:xfrm>
          <a:prstGeom prst="rect">
            <a:avLst/>
          </a:prstGeom>
          <a:noFill/>
          <a:ln w="9525">
            <a:noFill/>
            <a:miter lim="800000"/>
            <a:headEnd/>
            <a:tailEnd/>
          </a:ln>
          <a:effectLst/>
        </p:spPr>
        <p:txBody>
          <a:bodyPr>
            <a:spAutoFit/>
          </a:bodyPr>
          <a:lstStyle/>
          <a:p>
            <a:r>
              <a:rPr lang="it-IT" sz="3200" b="1" dirty="0">
                <a:latin typeface="Times New Roman" pitchFamily="18" charset="0"/>
                <a:cs typeface="Times New Roman" pitchFamily="18" charset="0"/>
              </a:rPr>
              <a:t>Trigonometria del piano </a:t>
            </a:r>
            <a:r>
              <a:rPr lang="it-IT" sz="3200" b="1" dirty="0" smtClean="0">
                <a:latin typeface="Times New Roman" pitchFamily="18" charset="0"/>
                <a:cs typeface="Times New Roman" pitchFamily="18" charset="0"/>
              </a:rPr>
              <a:t>iperbolico</a:t>
            </a:r>
            <a:endParaRPr lang="it-IT" sz="3200" b="1" dirty="0">
              <a:latin typeface="Times New Roman" pitchFamily="18" charset="0"/>
              <a:cs typeface="Times New Roman" pitchFamily="18" charset="0"/>
            </a:endParaRPr>
          </a:p>
        </p:txBody>
      </p:sp>
      <p:sp>
        <p:nvSpPr>
          <p:cNvPr id="12" name="CasellaDiTesto 11"/>
          <p:cNvSpPr txBox="1"/>
          <p:nvPr/>
        </p:nvSpPr>
        <p:spPr>
          <a:xfrm>
            <a:off x="539552" y="1412776"/>
            <a:ext cx="8352928" cy="1631216"/>
          </a:xfrm>
          <a:prstGeom prst="rect">
            <a:avLst/>
          </a:prstGeom>
          <a:noFill/>
        </p:spPr>
        <p:txBody>
          <a:bodyPr wrap="square" rtlCol="0">
            <a:spAutoFit/>
          </a:bodyPr>
          <a:lstStyle/>
          <a:p>
            <a:r>
              <a:rPr lang="it-IT" sz="2000" b="1" i="1" dirty="0" smtClean="0">
                <a:latin typeface="Times New Roman" pitchFamily="18" charset="0"/>
                <a:cs typeface="Times New Roman" pitchFamily="18" charset="0"/>
              </a:rPr>
              <a:t>Le formule della trigonometria iperbolica diventano formalmente uguali a quelle della trigonometria sferica con la sostituzione delle funzioni iperboliche al posto delle corrispondenti funzioni circolari. Più precisamente, se si tiene conto del raggio R della sfera, le formule si ottengono le une dalle altre sostituendo R con </a:t>
            </a:r>
            <a:r>
              <a:rPr lang="it-IT" sz="2000" b="1" i="1" dirty="0" err="1" smtClean="0">
                <a:latin typeface="Times New Roman" pitchFamily="18" charset="0"/>
                <a:cs typeface="Times New Roman" pitchFamily="18" charset="0"/>
              </a:rPr>
              <a:t>ki</a:t>
            </a:r>
            <a:r>
              <a:rPr lang="it-IT" sz="2000" b="1" i="1" dirty="0" smtClean="0">
                <a:latin typeface="Times New Roman" pitchFamily="18" charset="0"/>
                <a:cs typeface="Times New Roman" pitchFamily="18" charset="0"/>
              </a:rPr>
              <a:t>.</a:t>
            </a:r>
            <a:endParaRPr lang="it-IT" sz="2000" b="1" i="1" dirty="0">
              <a:latin typeface="Times New Roman" pitchFamily="18" charset="0"/>
              <a:cs typeface="Times New Roman" pitchFamily="18" charset="0"/>
            </a:endParaRPr>
          </a:p>
        </p:txBody>
      </p:sp>
      <p:grpSp>
        <p:nvGrpSpPr>
          <p:cNvPr id="16" name="Gruppo 15"/>
          <p:cNvGrpSpPr/>
          <p:nvPr/>
        </p:nvGrpSpPr>
        <p:grpSpPr>
          <a:xfrm>
            <a:off x="539552" y="3538170"/>
            <a:ext cx="8280920" cy="2339102"/>
            <a:chOff x="539552" y="3068960"/>
            <a:chExt cx="8280920" cy="2339102"/>
          </a:xfrm>
        </p:grpSpPr>
        <p:sp>
          <p:nvSpPr>
            <p:cNvPr id="14" name="CasellaDiTesto 13"/>
            <p:cNvSpPr txBox="1"/>
            <p:nvPr/>
          </p:nvSpPr>
          <p:spPr>
            <a:xfrm>
              <a:off x="539552" y="3068960"/>
              <a:ext cx="8208912" cy="2339102"/>
            </a:xfrm>
            <a:prstGeom prst="rect">
              <a:avLst/>
            </a:prstGeom>
            <a:noFill/>
          </p:spPr>
          <p:txBody>
            <a:bodyPr wrap="square" rtlCol="0">
              <a:spAutoFit/>
            </a:bodyPr>
            <a:lstStyle/>
            <a:p>
              <a:r>
                <a:rPr lang="it-IT" sz="2000" b="1" dirty="0" err="1" smtClean="0">
                  <a:latin typeface="Times New Roman" pitchFamily="18" charset="0"/>
                  <a:cs typeface="Times New Roman" pitchFamily="18" charset="0"/>
                </a:rPr>
                <a:t>Lobačevskij</a:t>
              </a:r>
              <a:r>
                <a:rPr lang="it-IT" sz="2000" b="1" dirty="0" smtClean="0">
                  <a:latin typeface="Times New Roman" pitchFamily="18" charset="0"/>
                  <a:cs typeface="Times New Roman" pitchFamily="18" charset="0"/>
                </a:rPr>
                <a:t>, Sui principi della geometria, 1829-30:</a:t>
              </a:r>
            </a:p>
            <a:p>
              <a:endParaRPr lang="it-IT" sz="800" dirty="0" smtClean="0"/>
            </a:p>
            <a:p>
              <a:r>
                <a:rPr lang="it-IT" sz="2000" b="1" i="1" dirty="0" smtClean="0">
                  <a:latin typeface="Times New Roman" pitchFamily="18" charset="0"/>
                  <a:cs typeface="Times New Roman" pitchFamily="18" charset="0"/>
                </a:rPr>
                <a:t>Supponendo ora che una qualche contraddizione ci obblighi a rifiutare i principi che abbiamo assunto in questa nuova geometria, questa contraddizione può nascondersi solo nelle equazioni della trigonometria piana. Osserviamo tuttavia che queste equazioni si mutano in quelle della trigonometria sferica non appena ai lati a, b, c sostituiamo </a:t>
              </a:r>
            </a:p>
            <a:p>
              <a:endParaRPr lang="it-IT" dirty="0"/>
            </a:p>
          </p:txBody>
        </p:sp>
        <p:graphicFrame>
          <p:nvGraphicFramePr>
            <p:cNvPr id="15" name="Object 23"/>
            <p:cNvGraphicFramePr>
              <a:graphicFrameLocks noChangeAspect="1"/>
            </p:cNvGraphicFramePr>
            <p:nvPr/>
          </p:nvGraphicFramePr>
          <p:xfrm>
            <a:off x="6745687" y="4706924"/>
            <a:ext cx="2074785" cy="407933"/>
          </p:xfrm>
          <a:graphic>
            <a:graphicData uri="http://schemas.openxmlformats.org/presentationml/2006/ole">
              <mc:AlternateContent xmlns:mc="http://schemas.openxmlformats.org/markup-compatibility/2006">
                <mc:Choice xmlns:v="urn:schemas-microsoft-com:vml" Requires="v">
                  <p:oleObj spid="_x0000_s60419" name="Equation" r:id="rId5" imgW="1231560" imgH="241200" progId="Equation.3">
                    <p:embed/>
                  </p:oleObj>
                </mc:Choice>
                <mc:Fallback>
                  <p:oleObj name="Equation" r:id="rId5" imgW="1231560" imgH="241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687" y="4706924"/>
                          <a:ext cx="2074785" cy="40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ctangle 2"/>
          <p:cNvSpPr>
            <a:spLocks noChangeArrowheads="1"/>
          </p:cNvSpPr>
          <p:nvPr/>
        </p:nvSpPr>
        <p:spPr bwMode="auto">
          <a:xfrm>
            <a:off x="685800" y="332656"/>
            <a:ext cx="7772400" cy="914400"/>
          </a:xfrm>
          <a:prstGeom prst="rect">
            <a:avLst/>
          </a:prstGeom>
          <a:noFill/>
          <a:ln w="9525">
            <a:noFill/>
            <a:miter lim="800000"/>
            <a:headEnd/>
            <a:tailEnd/>
          </a:ln>
          <a:effectLst/>
        </p:spPr>
        <p:txBody>
          <a:bodyPr anchor="ctr"/>
          <a:lstStyle/>
          <a:p>
            <a:pPr algn="ctr"/>
            <a:r>
              <a:rPr lang="en-US" sz="3200" b="1" dirty="0" err="1">
                <a:latin typeface="Times New Roman" pitchFamily="18" charset="0"/>
                <a:cs typeface="Times New Roman" pitchFamily="18" charset="0"/>
              </a:rPr>
              <a:t>L’approssimazione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euclidea</a:t>
            </a:r>
            <a:endParaRPr lang="it-IT" sz="3200" b="1" dirty="0">
              <a:latin typeface="Times New Roman" pitchFamily="18" charset="0"/>
              <a:cs typeface="Times New Roman" pitchFamily="18" charset="0"/>
            </a:endParaRPr>
          </a:p>
        </p:txBody>
      </p:sp>
      <p:sp>
        <p:nvSpPr>
          <p:cNvPr id="12" name="Text Box 3"/>
          <p:cNvSpPr txBox="1">
            <a:spLocks noChangeArrowheads="1"/>
          </p:cNvSpPr>
          <p:nvPr/>
        </p:nvSpPr>
        <p:spPr bwMode="auto">
          <a:xfrm>
            <a:off x="457200" y="1143000"/>
            <a:ext cx="8435280" cy="1261884"/>
          </a:xfrm>
          <a:prstGeom prst="rect">
            <a:avLst/>
          </a:prstGeom>
          <a:noFill/>
          <a:ln w="9525">
            <a:noFill/>
            <a:miter lim="800000"/>
            <a:headEnd/>
            <a:tailEnd/>
          </a:ln>
          <a:effectLst/>
        </p:spPr>
        <p:txBody>
          <a:bodyPr wrap="square">
            <a:spAutoFit/>
          </a:bodyPr>
          <a:lstStyle/>
          <a:p>
            <a:pPr>
              <a:lnSpc>
                <a:spcPct val="90000"/>
              </a:lnSpc>
              <a:spcBef>
                <a:spcPct val="20000"/>
              </a:spcBef>
            </a:pPr>
            <a:r>
              <a:rPr lang="en-US" sz="2000" b="1" i="1" dirty="0">
                <a:latin typeface="Times New Roman" pitchFamily="18" charset="0"/>
                <a:cs typeface="Times New Roman" pitchFamily="18" charset="0"/>
              </a:rPr>
              <a:t>… se </a:t>
            </a:r>
            <a:r>
              <a:rPr lang="en-US" sz="2000" b="1" i="1" dirty="0" err="1">
                <a:latin typeface="Times New Roman" pitchFamily="18" charset="0"/>
                <a:cs typeface="Times New Roman" pitchFamily="18" charset="0"/>
              </a:rPr>
              <a:t>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lati</a:t>
            </a:r>
            <a:r>
              <a:rPr lang="en-US" sz="2000" b="1" i="1" dirty="0">
                <a:latin typeface="Times New Roman" pitchFamily="18" charset="0"/>
                <a:cs typeface="Times New Roman" pitchFamily="18" charset="0"/>
              </a:rPr>
              <a:t> del </a:t>
            </a:r>
            <a:r>
              <a:rPr lang="en-US" sz="2000" b="1" i="1" dirty="0" err="1">
                <a:latin typeface="Times New Roman" pitchFamily="18" charset="0"/>
                <a:cs typeface="Times New Roman" pitchFamily="18" charset="0"/>
              </a:rPr>
              <a:t>triangolo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a,b,c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sono</a:t>
            </a:r>
            <a:r>
              <a:rPr lang="en-US" sz="2000" b="1" i="1" dirty="0">
                <a:latin typeface="Times New Roman" pitchFamily="18" charset="0"/>
                <a:cs typeface="Times New Roman" pitchFamily="18" charset="0"/>
              </a:rPr>
              <a:t> molto </a:t>
            </a:r>
            <a:r>
              <a:rPr lang="en-US" sz="2000" b="1" i="1" dirty="0" err="1">
                <a:latin typeface="Times New Roman" pitchFamily="18" charset="0"/>
                <a:cs typeface="Times New Roman" pitchFamily="18" charset="0"/>
              </a:rPr>
              <a:t>piccoli</a:t>
            </a:r>
            <a:r>
              <a:rPr lang="en-US" sz="2000" b="1" i="1" dirty="0">
                <a:latin typeface="Times New Roman" pitchFamily="18" charset="0"/>
                <a:cs typeface="Times New Roman" pitchFamily="18" charset="0"/>
              </a:rPr>
              <a:t>, è</a:t>
            </a:r>
            <a:r>
              <a:rPr lang="it-IT" sz="2000" b="1" i="1" dirty="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possibile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considerare</a:t>
            </a:r>
            <a:r>
              <a:rPr lang="en-US" sz="2000" b="1" i="1" dirty="0" smtClean="0">
                <a:latin typeface="Times New Roman" pitchFamily="18" charset="0"/>
                <a:cs typeface="Times New Roman" pitchFamily="18" charset="0"/>
              </a:rPr>
              <a:t> </a:t>
            </a:r>
          </a:p>
          <a:p>
            <a:pPr>
              <a:lnSpc>
                <a:spcPct val="90000"/>
              </a:lnSpc>
              <a:spcBef>
                <a:spcPct val="20000"/>
              </a:spcBef>
            </a:pPr>
            <a:r>
              <a:rPr lang="en-US" sz="2000" b="1" i="1" dirty="0" err="1" smtClean="0">
                <a:latin typeface="Times New Roman" pitchFamily="18" charset="0"/>
                <a:cs typeface="Times New Roman" pitchFamily="18" charset="0"/>
              </a:rPr>
              <a:t>i</a:t>
            </a:r>
            <a:r>
              <a:rPr lang="en-US" sz="2000" b="1" i="1" dirty="0" smtClean="0">
                <a:latin typeface="Times New Roman" pitchFamily="18" charset="0"/>
                <a:cs typeface="Times New Roman" pitchFamily="18" charset="0"/>
              </a:rPr>
              <a:t> </a:t>
            </a:r>
            <a:r>
              <a:rPr lang="en-US" sz="2000" b="1" i="1" dirty="0" err="1">
                <a:latin typeface="Times New Roman" pitchFamily="18" charset="0"/>
                <a:cs typeface="Times New Roman" pitchFamily="18" charset="0"/>
              </a:rPr>
              <a:t>valori</a:t>
            </a:r>
            <a:r>
              <a:rPr lang="en-US" sz="2000" b="1" i="1" dirty="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approssimati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sviluppando</a:t>
            </a:r>
            <a:r>
              <a:rPr lang="en-US" sz="2000" b="1" i="1" dirty="0" smtClean="0">
                <a:latin typeface="Times New Roman" pitchFamily="18" charset="0"/>
                <a:cs typeface="Times New Roman" pitchFamily="18" charset="0"/>
              </a:rPr>
              <a:t>        in </a:t>
            </a:r>
            <a:r>
              <a:rPr lang="en-US" sz="2000" b="1" i="1" dirty="0" err="1" smtClean="0">
                <a:latin typeface="Times New Roman" pitchFamily="18" charset="0"/>
                <a:cs typeface="Times New Roman" pitchFamily="18" charset="0"/>
              </a:rPr>
              <a:t>serie</a:t>
            </a:r>
            <a:r>
              <a:rPr lang="en-US" sz="2000" b="1" i="1" dirty="0" smtClean="0">
                <a:latin typeface="Times New Roman" pitchFamily="18" charset="0"/>
                <a:cs typeface="Times New Roman" pitchFamily="18" charset="0"/>
              </a:rPr>
              <a:t> e </a:t>
            </a:r>
            <a:r>
              <a:rPr lang="en-US" sz="2000" b="1" i="1" dirty="0" err="1" smtClean="0">
                <a:latin typeface="Times New Roman" pitchFamily="18" charset="0"/>
                <a:cs typeface="Times New Roman" pitchFamily="18" charset="0"/>
              </a:rPr>
              <a:t>trascurando</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a:t>
            </a:r>
            <a:r>
              <a:rPr lang="en-US" sz="2000" b="1" i="1" dirty="0" smtClean="0">
                <a:latin typeface="Times New Roman" pitchFamily="18" charset="0"/>
                <a:cs typeface="Times New Roman" pitchFamily="18" charset="0"/>
              </a:rPr>
              <a:t> termini </a:t>
            </a:r>
            <a:r>
              <a:rPr lang="en-US" sz="2000" b="1" i="1" dirty="0" err="1" smtClean="0">
                <a:latin typeface="Times New Roman" pitchFamily="18" charset="0"/>
                <a:cs typeface="Times New Roman" pitchFamily="18" charset="0"/>
              </a:rPr>
              <a:t>di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secondo</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grado</a:t>
            </a:r>
            <a:r>
              <a:rPr lang="en-US" sz="2000" b="1" i="1" dirty="0" smtClean="0">
                <a:latin typeface="Times New Roman" pitchFamily="18" charset="0"/>
                <a:cs typeface="Times New Roman" pitchFamily="18" charset="0"/>
              </a:rPr>
              <a:t>:</a:t>
            </a:r>
            <a:endParaRPr lang="en-US" sz="2000" b="1" i="1" dirty="0">
              <a:latin typeface="Times New Roman" pitchFamily="18" charset="0"/>
              <a:cs typeface="Times New Roman" pitchFamily="18" charset="0"/>
            </a:endParaRPr>
          </a:p>
          <a:p>
            <a:endParaRPr lang="it-IT" dirty="0"/>
          </a:p>
        </p:txBody>
      </p:sp>
      <p:sp>
        <p:nvSpPr>
          <p:cNvPr id="15" name="Rectangle 8"/>
          <p:cNvSpPr>
            <a:spLocks noChangeArrowheads="1"/>
          </p:cNvSpPr>
          <p:nvPr/>
        </p:nvSpPr>
        <p:spPr bwMode="auto">
          <a:xfrm>
            <a:off x="3048000" y="5301208"/>
            <a:ext cx="2000099" cy="461665"/>
          </a:xfrm>
          <a:prstGeom prst="rect">
            <a:avLst/>
          </a:prstGeom>
          <a:noFill/>
          <a:ln w="9525">
            <a:noFill/>
            <a:miter lim="800000"/>
            <a:headEnd/>
            <a:tailEnd/>
          </a:ln>
          <a:effectLst/>
        </p:spPr>
        <p:txBody>
          <a:bodyPr wrap="none">
            <a:spAutoFit/>
          </a:bodyPr>
          <a:lstStyle/>
          <a:p>
            <a:r>
              <a:rPr lang="it-IT" sz="2400" i="1" dirty="0">
                <a:latin typeface="Times New Roman" pitchFamily="18" charset="0"/>
                <a:cs typeface="Times New Roman" pitchFamily="18" charset="0"/>
              </a:rPr>
              <a:t>A + B + C = π</a:t>
            </a:r>
          </a:p>
        </p:txBody>
      </p:sp>
      <p:grpSp>
        <p:nvGrpSpPr>
          <p:cNvPr id="16" name="Group 10"/>
          <p:cNvGrpSpPr>
            <a:grpSpLocks/>
          </p:cNvGrpSpPr>
          <p:nvPr/>
        </p:nvGrpSpPr>
        <p:grpSpPr bwMode="auto">
          <a:xfrm>
            <a:off x="3419475" y="2852936"/>
            <a:ext cx="4962525" cy="1976438"/>
            <a:chOff x="2154" y="1632"/>
            <a:chExt cx="3126" cy="1245"/>
          </a:xfrm>
        </p:grpSpPr>
        <p:sp>
          <p:nvSpPr>
            <p:cNvPr id="17" name="Rectangle 7"/>
            <p:cNvSpPr>
              <a:spLocks noChangeArrowheads="1"/>
            </p:cNvSpPr>
            <p:nvPr/>
          </p:nvSpPr>
          <p:spPr bwMode="auto">
            <a:xfrm>
              <a:off x="2880" y="1632"/>
              <a:ext cx="2400" cy="1245"/>
            </a:xfrm>
            <a:prstGeom prst="rect">
              <a:avLst/>
            </a:prstGeom>
            <a:noFill/>
            <a:ln w="9525">
              <a:noFill/>
              <a:miter lim="800000"/>
              <a:headEnd/>
              <a:tailEnd/>
            </a:ln>
            <a:effectLst/>
          </p:spPr>
          <p:txBody>
            <a:bodyPr>
              <a:spAutoFit/>
            </a:bodyPr>
            <a:lstStyle/>
            <a:p>
              <a:pPr>
                <a:lnSpc>
                  <a:spcPct val="90000"/>
                </a:lnSpc>
                <a:spcBef>
                  <a:spcPct val="50000"/>
                </a:spcBef>
              </a:pPr>
              <a:r>
                <a:rPr lang="en-US" sz="2400" i="1" dirty="0" err="1">
                  <a:latin typeface="Times New Roman" pitchFamily="18" charset="0"/>
                  <a:cs typeface="Times New Roman" pitchFamily="18" charset="0"/>
                </a:rPr>
                <a:t>b·sen</a:t>
              </a:r>
              <a:r>
                <a:rPr lang="en-US" sz="2400" i="1" dirty="0">
                  <a:latin typeface="Times New Roman" pitchFamily="18" charset="0"/>
                  <a:cs typeface="Times New Roman" pitchFamily="18" charset="0"/>
                </a:rPr>
                <a:t> A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a·sen</a:t>
              </a:r>
              <a:r>
                <a:rPr lang="en-US" sz="2400" i="1" dirty="0">
                  <a:latin typeface="Times New Roman" pitchFamily="18" charset="0"/>
                  <a:cs typeface="Times New Roman" pitchFamily="18" charset="0"/>
                </a:rPr>
                <a:t> B</a:t>
              </a:r>
              <a:endParaRPr lang="it-IT" sz="2400" dirty="0">
                <a:latin typeface="Times New Roman" pitchFamily="18" charset="0"/>
                <a:cs typeface="Times New Roman" pitchFamily="18" charset="0"/>
              </a:endParaRPr>
            </a:p>
            <a:p>
              <a:pPr>
                <a:lnSpc>
                  <a:spcPct val="90000"/>
                </a:lnSpc>
                <a:spcBef>
                  <a:spcPct val="50000"/>
                </a:spcBef>
              </a:pPr>
              <a:r>
                <a:rPr lang="en-US" sz="2400" i="1" dirty="0">
                  <a:latin typeface="Times New Roman" pitchFamily="18" charset="0"/>
                  <a:cs typeface="Times New Roman" pitchFamily="18" charset="0"/>
                </a:rPr>
                <a:t>a</a:t>
              </a:r>
              <a:r>
                <a:rPr lang="en-US" sz="2400" i="1" baseline="30000" dirty="0">
                  <a:latin typeface="Times New Roman" pitchFamily="18" charset="0"/>
                  <a:cs typeface="Times New Roman" pitchFamily="18" charset="0"/>
                </a:rPr>
                <a:t>2</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t>
              </a:r>
              <a:r>
                <a:rPr lang="en-US" sz="2400" i="1" baseline="30000" dirty="0">
                  <a:latin typeface="Times New Roman" pitchFamily="18" charset="0"/>
                  <a:cs typeface="Times New Roman" pitchFamily="18" charset="0"/>
                </a:rPr>
                <a:t>2</a:t>
              </a:r>
              <a:r>
                <a:rPr lang="en-US" sz="2400" i="1" dirty="0">
                  <a:latin typeface="Times New Roman" pitchFamily="18" charset="0"/>
                  <a:cs typeface="Times New Roman" pitchFamily="18" charset="0"/>
                </a:rPr>
                <a:t>+c</a:t>
              </a:r>
              <a:r>
                <a:rPr lang="en-US" sz="2400" i="1" baseline="30000" dirty="0">
                  <a:latin typeface="Times New Roman" pitchFamily="18" charset="0"/>
                  <a:cs typeface="Times New Roman" pitchFamily="18" charset="0"/>
                </a:rPr>
                <a:t>2</a:t>
              </a:r>
              <a:r>
                <a:rPr lang="en-US" sz="2400" i="1" dirty="0">
                  <a:latin typeface="Times New Roman" pitchFamily="18" charset="0"/>
                  <a:cs typeface="Times New Roman" pitchFamily="18" charset="0"/>
                </a:rPr>
                <a:t>–2bc·cos A</a:t>
              </a:r>
              <a:endParaRPr lang="it-IT" sz="2400" dirty="0">
                <a:latin typeface="Times New Roman" pitchFamily="18" charset="0"/>
                <a:cs typeface="Times New Roman" pitchFamily="18" charset="0"/>
              </a:endParaRPr>
            </a:p>
            <a:p>
              <a:pPr>
                <a:lnSpc>
                  <a:spcPct val="90000"/>
                </a:lnSpc>
                <a:spcBef>
                  <a:spcPct val="50000"/>
                </a:spcBef>
              </a:pPr>
              <a:r>
                <a:rPr lang="en-US" sz="2400" i="1" dirty="0" err="1">
                  <a:latin typeface="Times New Roman" pitchFamily="18" charset="0"/>
                  <a:cs typeface="Times New Roman" pitchFamily="18" charset="0"/>
                </a:rPr>
                <a:t>a·sen</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A+C</a:t>
              </a:r>
              <a:r>
                <a:rPr lang="en-US" sz="2400" dirty="0">
                  <a:latin typeface="Times New Roman" pitchFamily="18" charset="0"/>
                  <a:cs typeface="Times New Roman" pitchFamily="18" charset="0"/>
                </a:rPr>
                <a:t>) = </a:t>
              </a:r>
              <a:r>
                <a:rPr lang="en-US" sz="2400" i="1" dirty="0" err="1">
                  <a:latin typeface="Times New Roman" pitchFamily="18" charset="0"/>
                  <a:cs typeface="Times New Roman" pitchFamily="18" charset="0"/>
                </a:rPr>
                <a:t>b·sen</a:t>
              </a:r>
              <a:r>
                <a:rPr lang="en-US" sz="2400" i="1" dirty="0">
                  <a:latin typeface="Times New Roman" pitchFamily="18" charset="0"/>
                  <a:cs typeface="Times New Roman" pitchFamily="18" charset="0"/>
                </a:rPr>
                <a:t> A </a:t>
              </a:r>
            </a:p>
            <a:p>
              <a:pPr>
                <a:lnSpc>
                  <a:spcPct val="90000"/>
                </a:lnSpc>
                <a:spcBef>
                  <a:spcPct val="50000"/>
                </a:spcBef>
              </a:pP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A+cos</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B+C</a:t>
              </a:r>
              <a:r>
                <a:rPr lang="en-US" sz="2400" dirty="0">
                  <a:latin typeface="Times New Roman" pitchFamily="18" charset="0"/>
                  <a:cs typeface="Times New Roman" pitchFamily="18" charset="0"/>
                </a:rPr>
                <a:t>) = 0</a:t>
              </a:r>
            </a:p>
          </p:txBody>
        </p:sp>
        <p:sp>
          <p:nvSpPr>
            <p:cNvPr id="18" name="AutoShape 9"/>
            <p:cNvSpPr>
              <a:spLocks noChangeArrowheads="1"/>
            </p:cNvSpPr>
            <p:nvPr/>
          </p:nvSpPr>
          <p:spPr bwMode="auto">
            <a:xfrm>
              <a:off x="2154" y="2176"/>
              <a:ext cx="454" cy="182"/>
            </a:xfrm>
            <a:prstGeom prst="rightArrow">
              <a:avLst>
                <a:gd name="adj1" fmla="val 50000"/>
                <a:gd name="adj2" fmla="val 62363"/>
              </a:avLst>
            </a:prstGeom>
            <a:noFill/>
            <a:ln w="19050">
              <a:solidFill>
                <a:schemeClr val="tx1"/>
              </a:solidFill>
              <a:miter lim="800000"/>
              <a:headEnd/>
              <a:tailEnd/>
            </a:ln>
            <a:effectLst/>
          </p:spPr>
          <p:txBody>
            <a:bodyPr wrap="none" anchor="ctr"/>
            <a:lstStyle/>
            <a:p>
              <a:endParaRPr lang="it-IT"/>
            </a:p>
          </p:txBody>
        </p:sp>
      </p:grpSp>
      <p:graphicFrame>
        <p:nvGraphicFramePr>
          <p:cNvPr id="57347" name="Object 3"/>
          <p:cNvGraphicFramePr>
            <a:graphicFrameLocks noChangeAspect="1"/>
          </p:cNvGraphicFramePr>
          <p:nvPr/>
        </p:nvGraphicFramePr>
        <p:xfrm>
          <a:off x="4238854" y="1412776"/>
          <a:ext cx="333146" cy="410026"/>
        </p:xfrm>
        <a:graphic>
          <a:graphicData uri="http://schemas.openxmlformats.org/presentationml/2006/ole">
            <mc:AlternateContent xmlns:mc="http://schemas.openxmlformats.org/markup-compatibility/2006">
              <mc:Choice xmlns:v="urn:schemas-microsoft-com:vml" Requires="v">
                <p:oleObj spid="_x0000_s57349" name="Equazione" r:id="rId5" imgW="164880" imgH="203040" progId="Equation.3">
                  <p:embed/>
                </p:oleObj>
              </mc:Choice>
              <mc:Fallback>
                <p:oleObj name="Equazione" r:id="rId5" imgW="16488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854" y="1412776"/>
                        <a:ext cx="333146" cy="41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ggetto 18"/>
          <p:cNvGraphicFramePr>
            <a:graphicFrameLocks noChangeAspect="1"/>
          </p:cNvGraphicFramePr>
          <p:nvPr/>
        </p:nvGraphicFramePr>
        <p:xfrm>
          <a:off x="611560" y="2636912"/>
          <a:ext cx="2232249" cy="2381065"/>
        </p:xfrm>
        <a:graphic>
          <a:graphicData uri="http://schemas.openxmlformats.org/presentationml/2006/ole">
            <mc:AlternateContent xmlns:mc="http://schemas.openxmlformats.org/markup-compatibility/2006">
              <mc:Choice xmlns:v="urn:schemas-microsoft-com:vml" Requires="v">
                <p:oleObj spid="_x0000_s57350" name="Equazione" r:id="rId7" imgW="1143000" imgH="1218960" progId="Equation.3">
                  <p:embed/>
                </p:oleObj>
              </mc:Choice>
              <mc:Fallback>
                <p:oleObj name="Equazione" r:id="rId7" imgW="1143000" imgH="1218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2636912"/>
                        <a:ext cx="2232249" cy="2381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ctangle 4"/>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ctr"/>
            <a:r>
              <a:rPr lang="en-US" sz="3200" b="1" dirty="0" err="1">
                <a:latin typeface="Times New Roman" pitchFamily="18" charset="0"/>
                <a:cs typeface="Times New Roman" pitchFamily="18" charset="0"/>
              </a:rPr>
              <a:t>Relativismo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della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nozione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spazio</a:t>
            </a:r>
            <a:endParaRPr lang="it-IT" sz="3200" b="1" dirty="0">
              <a:latin typeface="Times New Roman" pitchFamily="18" charset="0"/>
              <a:cs typeface="Times New Roman" pitchFamily="18" charset="0"/>
            </a:endParaRPr>
          </a:p>
        </p:txBody>
      </p:sp>
      <p:sp>
        <p:nvSpPr>
          <p:cNvPr id="14" name="Text Box 6"/>
          <p:cNvSpPr txBox="1">
            <a:spLocks noChangeArrowheads="1"/>
          </p:cNvSpPr>
          <p:nvPr/>
        </p:nvSpPr>
        <p:spPr bwMode="auto">
          <a:xfrm>
            <a:off x="0" y="2167211"/>
            <a:ext cx="8763000" cy="600075"/>
          </a:xfrm>
          <a:prstGeom prst="rect">
            <a:avLst/>
          </a:prstGeom>
          <a:noFill/>
          <a:ln w="9525">
            <a:noFill/>
            <a:miter lim="800000"/>
            <a:headEnd/>
            <a:tailEnd/>
          </a:ln>
          <a:effectLst/>
        </p:spPr>
        <p:txBody>
          <a:bodyPr>
            <a:spAutoFit/>
          </a:bodyPr>
          <a:lstStyle/>
          <a:p>
            <a:pPr marL="387350">
              <a:lnSpc>
                <a:spcPct val="75000"/>
              </a:lnSpc>
              <a:spcBef>
                <a:spcPct val="20000"/>
              </a:spcBef>
            </a:pPr>
            <a:r>
              <a:rPr lang="it-IT" sz="2000" b="1" i="1" dirty="0">
                <a:latin typeface="Times New Roman" pitchFamily="18" charset="0"/>
                <a:cs typeface="Times New Roman" pitchFamily="18" charset="0"/>
              </a:rPr>
              <a:t>La geometria euclidea termina quando </a:t>
            </a:r>
            <a:r>
              <a:rPr lang="it-IT" sz="2000" b="1" i="1" dirty="0" smtClean="0">
                <a:latin typeface="Times New Roman" pitchFamily="18" charset="0"/>
                <a:cs typeface="Times New Roman" pitchFamily="18" charset="0"/>
              </a:rPr>
              <a:t>cominciano“le </a:t>
            </a:r>
            <a:r>
              <a:rPr lang="it-IT" sz="2000" b="1" i="1" dirty="0">
                <a:latin typeface="Times New Roman" pitchFamily="18" charset="0"/>
                <a:cs typeface="Times New Roman" pitchFamily="18" charset="0"/>
              </a:rPr>
              <a:t>geometrie” </a:t>
            </a:r>
          </a:p>
          <a:p>
            <a:pPr marL="387350"/>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pic>
        <p:nvPicPr>
          <p:cNvPr id="9" name="Picture 4" descr="MT77C"/>
          <p:cNvPicPr>
            <a:picLocks noChangeAspect="1" noChangeArrowheads="1"/>
          </p:cNvPicPr>
          <p:nvPr/>
        </p:nvPicPr>
        <p:blipFill>
          <a:blip r:embed="rId4" cstate="print"/>
          <a:srcRect/>
          <a:stretch>
            <a:fillRect/>
          </a:stretch>
        </p:blipFill>
        <p:spPr bwMode="auto">
          <a:xfrm>
            <a:off x="1411312" y="1618456"/>
            <a:ext cx="5969000" cy="4114800"/>
          </a:xfrm>
          <a:prstGeom prst="rect">
            <a:avLst/>
          </a:prstGeom>
          <a:noFill/>
          <a:ln w="9525">
            <a:noFill/>
            <a:miter lim="800000"/>
            <a:headEnd/>
            <a:tailEnd/>
          </a:ln>
        </p:spPr>
      </p:pic>
      <p:sp>
        <p:nvSpPr>
          <p:cNvPr id="12" name="Rectangle 5"/>
          <p:cNvSpPr>
            <a:spLocks noChangeArrowheads="1"/>
          </p:cNvSpPr>
          <p:nvPr/>
        </p:nvSpPr>
        <p:spPr bwMode="auto">
          <a:xfrm>
            <a:off x="2304256" y="476672"/>
            <a:ext cx="4572000" cy="584775"/>
          </a:xfrm>
          <a:prstGeom prst="rect">
            <a:avLst/>
          </a:prstGeom>
          <a:noFill/>
          <a:ln w="9525">
            <a:noFill/>
            <a:miter lim="800000"/>
            <a:headEnd/>
            <a:tailEnd/>
          </a:ln>
          <a:effectLst/>
        </p:spPr>
        <p:txBody>
          <a:bodyPr>
            <a:spAutoFit/>
          </a:bodyPr>
          <a:lstStyle/>
          <a:p>
            <a:pPr>
              <a:spcBef>
                <a:spcPct val="50000"/>
              </a:spcBef>
            </a:pPr>
            <a:r>
              <a:rPr lang="en-US" sz="3200" b="1" dirty="0" err="1">
                <a:latin typeface="Times New Roman" pitchFamily="18" charset="0"/>
                <a:cs typeface="Times New Roman" pitchFamily="18" charset="0"/>
              </a:rPr>
              <a:t>Geometria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descrittiva</a:t>
            </a:r>
            <a:endParaRPr lang="it-IT"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pic>
        <p:nvPicPr>
          <p:cNvPr id="9" name="Picture 4" descr="prosp"/>
          <p:cNvPicPr>
            <a:picLocks noChangeAspect="1" noChangeArrowheads="1"/>
          </p:cNvPicPr>
          <p:nvPr/>
        </p:nvPicPr>
        <p:blipFill>
          <a:blip r:embed="rId4" cstate="print"/>
          <a:srcRect/>
          <a:stretch>
            <a:fillRect/>
          </a:stretch>
        </p:blipFill>
        <p:spPr bwMode="auto">
          <a:xfrm>
            <a:off x="611560" y="1196752"/>
            <a:ext cx="7772400" cy="4978400"/>
          </a:xfrm>
          <a:prstGeom prst="rect">
            <a:avLst/>
          </a:prstGeom>
          <a:noFill/>
          <a:ln w="9525">
            <a:noFill/>
            <a:miter lim="800000"/>
            <a:headEnd/>
            <a:tailEnd/>
          </a:ln>
        </p:spPr>
      </p:pic>
      <p:sp>
        <p:nvSpPr>
          <p:cNvPr id="12" name="Text Box 5"/>
          <p:cNvSpPr txBox="1">
            <a:spLocks noChangeArrowheads="1"/>
          </p:cNvSpPr>
          <p:nvPr/>
        </p:nvSpPr>
        <p:spPr bwMode="auto">
          <a:xfrm>
            <a:off x="2667000" y="476672"/>
            <a:ext cx="3921224" cy="584775"/>
          </a:xfrm>
          <a:prstGeom prst="rect">
            <a:avLst/>
          </a:prstGeom>
          <a:noFill/>
          <a:ln w="9525">
            <a:noFill/>
            <a:miter lim="800000"/>
            <a:headEnd/>
            <a:tailEnd/>
          </a:ln>
          <a:effectLst/>
        </p:spPr>
        <p:txBody>
          <a:bodyPr wrap="square">
            <a:spAutoFit/>
          </a:bodyPr>
          <a:lstStyle/>
          <a:p>
            <a:r>
              <a:rPr lang="en-US" sz="3200" b="1" dirty="0" err="1">
                <a:latin typeface="Times New Roman" pitchFamily="18" charset="0"/>
                <a:cs typeface="Times New Roman" pitchFamily="18" charset="0"/>
              </a:rPr>
              <a:t>Geometria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proiettiva</a:t>
            </a:r>
            <a:endParaRPr lang="it-IT"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5"/>
          <p:cNvSpPr txBox="1">
            <a:spLocks noChangeArrowheads="1"/>
          </p:cNvSpPr>
          <p:nvPr/>
        </p:nvSpPr>
        <p:spPr bwMode="auto">
          <a:xfrm>
            <a:off x="1342132" y="5117122"/>
            <a:ext cx="6110188" cy="400110"/>
          </a:xfrm>
          <a:prstGeom prst="rect">
            <a:avLst/>
          </a:prstGeom>
          <a:noFill/>
          <a:ln w="9525">
            <a:noFill/>
            <a:miter lim="800000"/>
            <a:headEnd/>
            <a:tailEnd/>
          </a:ln>
          <a:effectLst/>
        </p:spPr>
        <p:txBody>
          <a:bodyPr wrap="square">
            <a:spAutoFit/>
          </a:bodyPr>
          <a:lstStyle/>
          <a:p>
            <a:pPr>
              <a:spcBef>
                <a:spcPct val="20000"/>
              </a:spcBef>
            </a:pPr>
            <a:r>
              <a:rPr lang="en-US" sz="2000" b="1" dirty="0" err="1">
                <a:latin typeface="Times New Roman" pitchFamily="18" charset="0"/>
                <a:cs typeface="Times New Roman" pitchFamily="18" charset="0"/>
              </a:rPr>
              <a:t>Disquisitiones</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generales</a:t>
            </a:r>
            <a:r>
              <a:rPr lang="en-US" sz="2000" b="1" dirty="0">
                <a:latin typeface="Times New Roman" pitchFamily="18" charset="0"/>
                <a:cs typeface="Times New Roman" pitchFamily="18" charset="0"/>
              </a:rPr>
              <a:t> circa superficies </a:t>
            </a:r>
            <a:r>
              <a:rPr lang="en-US" sz="2000" b="1" dirty="0" err="1">
                <a:latin typeface="Times New Roman" pitchFamily="18" charset="0"/>
                <a:cs typeface="Times New Roman" pitchFamily="18" charset="0"/>
              </a:rPr>
              <a:t>curvas</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1827)</a:t>
            </a:r>
            <a:endParaRPr lang="it-IT" sz="2000" b="1" dirty="0">
              <a:latin typeface="Times New Roman" pitchFamily="18" charset="0"/>
              <a:cs typeface="Times New Roman" pitchFamily="18" charset="0"/>
            </a:endParaRPr>
          </a:p>
        </p:txBody>
      </p:sp>
      <p:pic>
        <p:nvPicPr>
          <p:cNvPr id="17" name="Picture 11"/>
          <p:cNvPicPr>
            <a:picLocks noChangeAspect="1" noChangeArrowheads="1"/>
          </p:cNvPicPr>
          <p:nvPr/>
        </p:nvPicPr>
        <p:blipFill>
          <a:blip r:embed="rId4" cstate="print"/>
          <a:srcRect/>
          <a:stretch>
            <a:fillRect/>
          </a:stretch>
        </p:blipFill>
        <p:spPr bwMode="auto">
          <a:xfrm>
            <a:off x="395536" y="1844824"/>
            <a:ext cx="4657725" cy="3057525"/>
          </a:xfrm>
          <a:prstGeom prst="rect">
            <a:avLst/>
          </a:prstGeom>
          <a:noFill/>
        </p:spPr>
      </p:pic>
      <p:sp>
        <p:nvSpPr>
          <p:cNvPr id="18" name="CasellaDiTesto 17"/>
          <p:cNvSpPr txBox="1"/>
          <p:nvPr/>
        </p:nvSpPr>
        <p:spPr>
          <a:xfrm>
            <a:off x="1331640" y="476672"/>
            <a:ext cx="6442789" cy="584775"/>
          </a:xfrm>
          <a:prstGeom prst="rect">
            <a:avLst/>
          </a:prstGeom>
          <a:noFill/>
        </p:spPr>
        <p:txBody>
          <a:bodyPr wrap="none" rtlCol="0">
            <a:spAutoFit/>
          </a:bodyPr>
          <a:lstStyle/>
          <a:p>
            <a:r>
              <a:rPr lang="it-IT" sz="3200" b="1" dirty="0" smtClean="0">
                <a:latin typeface="Times New Roman" pitchFamily="18" charset="0"/>
                <a:cs typeface="Times New Roman" pitchFamily="18" charset="0"/>
              </a:rPr>
              <a:t>Geometria intrinseca delle superfici</a:t>
            </a:r>
            <a:endParaRPr lang="it-IT" sz="3200" b="1" dirty="0">
              <a:latin typeface="Times New Roman" pitchFamily="18" charset="0"/>
              <a:cs typeface="Times New Roman" pitchFamily="18" charset="0"/>
            </a:endParaRPr>
          </a:p>
        </p:txBody>
      </p:sp>
      <p:grpSp>
        <p:nvGrpSpPr>
          <p:cNvPr id="19" name="Gruppo 18"/>
          <p:cNvGrpSpPr/>
          <p:nvPr/>
        </p:nvGrpSpPr>
        <p:grpSpPr>
          <a:xfrm>
            <a:off x="6012160" y="1844824"/>
            <a:ext cx="2709909" cy="3154704"/>
            <a:chOff x="297656" y="1412776"/>
            <a:chExt cx="2709909" cy="3154704"/>
          </a:xfrm>
        </p:grpSpPr>
        <p:pic>
          <p:nvPicPr>
            <p:cNvPr id="20" name="Picture 2" descr="http://t1.gstatic.com/images?q=tbn:ANd9GcRKb9wj9R5h5ujBb7MNme1X4G3uKOvzHWG-iXR3MTyG4NVkgHpE"/>
            <p:cNvPicPr>
              <a:picLocks noChangeAspect="1" noChangeArrowheads="1"/>
            </p:cNvPicPr>
            <p:nvPr/>
          </p:nvPicPr>
          <p:blipFill>
            <a:blip r:embed="rId5" cstate="print"/>
            <a:srcRect/>
            <a:stretch>
              <a:fillRect/>
            </a:stretch>
          </p:blipFill>
          <p:spPr bwMode="auto">
            <a:xfrm>
              <a:off x="539552" y="1412776"/>
              <a:ext cx="2175011" cy="2736304"/>
            </a:xfrm>
            <a:prstGeom prst="rect">
              <a:avLst/>
            </a:prstGeom>
            <a:noFill/>
          </p:spPr>
        </p:pic>
        <p:sp>
          <p:nvSpPr>
            <p:cNvPr id="21" name="CasellaDiTesto 20"/>
            <p:cNvSpPr txBox="1"/>
            <p:nvPr/>
          </p:nvSpPr>
          <p:spPr>
            <a:xfrm>
              <a:off x="297656" y="4167370"/>
              <a:ext cx="2709909" cy="400110"/>
            </a:xfrm>
            <a:prstGeom prst="rect">
              <a:avLst/>
            </a:prstGeom>
            <a:noFill/>
          </p:spPr>
          <p:txBody>
            <a:bodyPr wrap="none" rtlCol="0">
              <a:spAutoFit/>
            </a:bodyPr>
            <a:lstStyle/>
            <a:p>
              <a:r>
                <a:rPr lang="it-IT" sz="2000" b="1" dirty="0" smtClean="0">
                  <a:latin typeface="Times New Roman" pitchFamily="18" charset="0"/>
                  <a:cs typeface="Times New Roman" pitchFamily="18" charset="0"/>
                </a:rPr>
                <a:t>C.F. Gauss (1777-1855)</a:t>
              </a:r>
              <a:endParaRPr lang="it-IT" sz="2000"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14" name="CasellaDiTesto 1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15" name="CasellaDiTesto 1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16" name="CasellaDiTesto 1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17" name="CasellaDiTesto 1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8"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9" name="CasellaDiTesto 18"/>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20" name="CasellaDiTesto 19"/>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21" name="Rectangle 4"/>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ctr"/>
            <a:r>
              <a:rPr lang="en-US" sz="3200" b="1" dirty="0" err="1">
                <a:latin typeface="Times New Roman" pitchFamily="18" charset="0"/>
                <a:cs typeface="Times New Roman" pitchFamily="18" charset="0"/>
              </a:rPr>
              <a:t>Relativismo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della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nozione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spazio</a:t>
            </a:r>
            <a:endParaRPr lang="it-IT" sz="3200" b="1" dirty="0">
              <a:latin typeface="Times New Roman" pitchFamily="18" charset="0"/>
              <a:cs typeface="Times New Roman" pitchFamily="18" charset="0"/>
            </a:endParaRPr>
          </a:p>
        </p:txBody>
      </p:sp>
      <p:sp>
        <p:nvSpPr>
          <p:cNvPr id="22" name="Text Box 6"/>
          <p:cNvSpPr txBox="1">
            <a:spLocks noChangeArrowheads="1"/>
          </p:cNvSpPr>
          <p:nvPr/>
        </p:nvSpPr>
        <p:spPr bwMode="auto">
          <a:xfrm>
            <a:off x="0" y="2167211"/>
            <a:ext cx="8763000" cy="600075"/>
          </a:xfrm>
          <a:prstGeom prst="rect">
            <a:avLst/>
          </a:prstGeom>
          <a:noFill/>
          <a:ln w="9525">
            <a:noFill/>
            <a:miter lim="800000"/>
            <a:headEnd/>
            <a:tailEnd/>
          </a:ln>
          <a:effectLst/>
        </p:spPr>
        <p:txBody>
          <a:bodyPr>
            <a:spAutoFit/>
          </a:bodyPr>
          <a:lstStyle/>
          <a:p>
            <a:pPr marL="387350">
              <a:lnSpc>
                <a:spcPct val="75000"/>
              </a:lnSpc>
              <a:spcBef>
                <a:spcPct val="20000"/>
              </a:spcBef>
            </a:pPr>
            <a:r>
              <a:rPr lang="it-IT" sz="2000" b="1" i="1" dirty="0">
                <a:latin typeface="Times New Roman" pitchFamily="18" charset="0"/>
                <a:cs typeface="Times New Roman" pitchFamily="18" charset="0"/>
              </a:rPr>
              <a:t>La geometria euclidea termina quando </a:t>
            </a:r>
            <a:r>
              <a:rPr lang="it-IT" sz="2000" b="1" i="1" dirty="0" smtClean="0">
                <a:latin typeface="Times New Roman" pitchFamily="18" charset="0"/>
                <a:cs typeface="Times New Roman" pitchFamily="18" charset="0"/>
              </a:rPr>
              <a:t>cominciano“le </a:t>
            </a:r>
            <a:r>
              <a:rPr lang="it-IT" sz="2000" b="1" i="1" dirty="0">
                <a:latin typeface="Times New Roman" pitchFamily="18" charset="0"/>
                <a:cs typeface="Times New Roman" pitchFamily="18" charset="0"/>
              </a:rPr>
              <a:t>geometrie” </a:t>
            </a:r>
          </a:p>
          <a:p>
            <a:pPr marL="387350"/>
            <a:endParaRPr lang="it-IT" dirty="0"/>
          </a:p>
        </p:txBody>
      </p:sp>
      <p:sp>
        <p:nvSpPr>
          <p:cNvPr id="23" name="Text Box 9"/>
          <p:cNvSpPr txBox="1">
            <a:spLocks noChangeArrowheads="1"/>
          </p:cNvSpPr>
          <p:nvPr/>
        </p:nvSpPr>
        <p:spPr bwMode="auto">
          <a:xfrm>
            <a:off x="57472" y="3429000"/>
            <a:ext cx="8763000" cy="677863"/>
          </a:xfrm>
          <a:prstGeom prst="rect">
            <a:avLst/>
          </a:prstGeom>
          <a:noFill/>
          <a:ln w="9525">
            <a:noFill/>
            <a:miter lim="800000"/>
            <a:headEnd/>
            <a:tailEnd/>
          </a:ln>
          <a:effectLst/>
        </p:spPr>
        <p:txBody>
          <a:bodyPr>
            <a:spAutoFit/>
          </a:bodyPr>
          <a:lstStyle/>
          <a:p>
            <a:pPr marL="387350">
              <a:spcBef>
                <a:spcPct val="20000"/>
              </a:spcBef>
            </a:pPr>
            <a:r>
              <a:rPr lang="it-IT" sz="2000" b="1" i="1" dirty="0">
                <a:latin typeface="Times New Roman" pitchFamily="18" charset="0"/>
                <a:cs typeface="Times New Roman" pitchFamily="18" charset="0"/>
              </a:rPr>
              <a:t>Lo spazio matematico è lo spazio dei fenomeni geometrici </a:t>
            </a:r>
            <a:endParaRPr lang="en-US" sz="2000" b="1" i="1" dirty="0">
              <a:latin typeface="Times New Roman" pitchFamily="18" charset="0"/>
              <a:cs typeface="Times New Roman" pitchFamily="18" charset="0"/>
            </a:endParaRPr>
          </a:p>
          <a:p>
            <a:pPr marL="387350"/>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pSp>
        <p:nvGrpSpPr>
          <p:cNvPr id="24" name="Gruppo 23"/>
          <p:cNvGrpSpPr/>
          <p:nvPr/>
        </p:nvGrpSpPr>
        <p:grpSpPr>
          <a:xfrm>
            <a:off x="611560" y="404664"/>
            <a:ext cx="7704801" cy="3168352"/>
            <a:chOff x="611560" y="404664"/>
            <a:chExt cx="7704801" cy="3168352"/>
          </a:xfrm>
        </p:grpSpPr>
        <p:grpSp>
          <p:nvGrpSpPr>
            <p:cNvPr id="22" name="Gruppo 21"/>
            <p:cNvGrpSpPr/>
            <p:nvPr/>
          </p:nvGrpSpPr>
          <p:grpSpPr>
            <a:xfrm>
              <a:off x="611560" y="1196752"/>
              <a:ext cx="5616624" cy="948532"/>
              <a:chOff x="899592" y="1196752"/>
              <a:chExt cx="5616624" cy="948532"/>
            </a:xfrm>
          </p:grpSpPr>
          <p:sp>
            <p:nvSpPr>
              <p:cNvPr id="9" name="Rectangle 4"/>
              <p:cNvSpPr>
                <a:spLocks noChangeArrowheads="1"/>
              </p:cNvSpPr>
              <p:nvPr/>
            </p:nvSpPr>
            <p:spPr bwMode="auto">
              <a:xfrm>
                <a:off x="899592" y="1196752"/>
                <a:ext cx="5616624" cy="216024"/>
              </a:xfrm>
              <a:prstGeom prst="rect">
                <a:avLst/>
              </a:prstGeom>
              <a:noFill/>
              <a:ln w="9525">
                <a:noFill/>
                <a:miter lim="800000"/>
                <a:headEnd/>
                <a:tailEnd/>
              </a:ln>
              <a:effectLst/>
            </p:spPr>
            <p:txBody>
              <a:bodyPr anchor="ctr"/>
              <a:lstStyle/>
              <a:p>
                <a:pPr algn="ctr"/>
                <a:r>
                  <a:rPr lang="en-US" sz="2400" b="1" i="1" dirty="0">
                    <a:latin typeface="Times New Roman" pitchFamily="18" charset="0"/>
                    <a:cs typeface="Times New Roman" pitchFamily="18" charset="0"/>
                  </a:rPr>
                  <a:t>La </a:t>
                </a:r>
                <a:r>
                  <a:rPr lang="en-US" sz="2400" b="1" i="1" dirty="0" err="1">
                    <a:latin typeface="Times New Roman" pitchFamily="18" charset="0"/>
                    <a:cs typeface="Times New Roman" pitchFamily="18" charset="0"/>
                  </a:rPr>
                  <a:t>nozione</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dimensione</a:t>
                </a:r>
                <a:endParaRPr lang="it-IT" sz="2400" b="1" i="1" dirty="0">
                  <a:latin typeface="Times New Roman" pitchFamily="18" charset="0"/>
                  <a:cs typeface="Times New Roman" pitchFamily="18" charset="0"/>
                </a:endParaRPr>
              </a:p>
            </p:txBody>
          </p:sp>
          <p:sp>
            <p:nvSpPr>
              <p:cNvPr id="12" name="Text Box 5"/>
              <p:cNvSpPr txBox="1">
                <a:spLocks noChangeArrowheads="1"/>
              </p:cNvSpPr>
              <p:nvPr/>
            </p:nvSpPr>
            <p:spPr bwMode="auto">
              <a:xfrm>
                <a:off x="1979712" y="1412776"/>
                <a:ext cx="3528392" cy="732508"/>
              </a:xfrm>
              <a:prstGeom prst="rect">
                <a:avLst/>
              </a:prstGeom>
              <a:noFill/>
              <a:ln w="9525">
                <a:noFill/>
                <a:miter lim="800000"/>
                <a:headEnd/>
                <a:tailEnd/>
              </a:ln>
              <a:effectLst/>
            </p:spPr>
            <p:txBody>
              <a:bodyPr wrap="square">
                <a:spAutoFit/>
              </a:bodyPr>
              <a:lstStyle/>
              <a:p>
                <a:pPr>
                  <a:spcBef>
                    <a:spcPct val="20000"/>
                  </a:spcBef>
                </a:pPr>
                <a:r>
                  <a:rPr lang="en-US" sz="2000" b="1" dirty="0" err="1">
                    <a:latin typeface="Times New Roman" pitchFamily="18" charset="0"/>
                    <a:cs typeface="Times New Roman" pitchFamily="18" charset="0"/>
                  </a:rPr>
                  <a:t>Teoria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dell’estensione</a:t>
                </a:r>
                <a:r>
                  <a:rPr lang="en-US" sz="2000" b="1" dirty="0">
                    <a:latin typeface="Times New Roman" pitchFamily="18" charset="0"/>
                    <a:cs typeface="Times New Roman" pitchFamily="18" charset="0"/>
                  </a:rPr>
                  <a:t> (1844)</a:t>
                </a:r>
              </a:p>
              <a:p>
                <a:pPr>
                  <a:spcBef>
                    <a:spcPct val="20000"/>
                  </a:spcBef>
                </a:pPr>
                <a:endParaRPr lang="it-IT" dirty="0"/>
              </a:p>
            </p:txBody>
          </p:sp>
        </p:grpSp>
        <p:grpSp>
          <p:nvGrpSpPr>
            <p:cNvPr id="14" name="Group 7"/>
            <p:cNvGrpSpPr>
              <a:grpSpLocks/>
            </p:cNvGrpSpPr>
            <p:nvPr/>
          </p:nvGrpSpPr>
          <p:grpSpPr bwMode="auto">
            <a:xfrm>
              <a:off x="5724073" y="404664"/>
              <a:ext cx="2592288" cy="3168352"/>
              <a:chOff x="2410" y="-848"/>
              <a:chExt cx="2537" cy="3079"/>
            </a:xfrm>
          </p:grpSpPr>
          <p:graphicFrame>
            <p:nvGraphicFramePr>
              <p:cNvPr id="15" name="Object 8"/>
              <p:cNvGraphicFramePr>
                <a:graphicFrameLocks noChangeAspect="1"/>
              </p:cNvGraphicFramePr>
              <p:nvPr/>
            </p:nvGraphicFramePr>
            <p:xfrm>
              <a:off x="2784" y="-848"/>
              <a:ext cx="2059" cy="2496"/>
            </p:xfrm>
            <a:graphic>
              <a:graphicData uri="http://schemas.openxmlformats.org/presentationml/2006/ole">
                <mc:AlternateContent xmlns:mc="http://schemas.openxmlformats.org/markup-compatibility/2006">
                  <mc:Choice xmlns:v="urn:schemas-microsoft-com:vml" Requires="v">
                    <p:oleObj spid="_x0000_s61443" name="Fotografia Photo Editor" r:id="rId5" imgW="1571844" imgH="1905266" progId="">
                      <p:embed/>
                    </p:oleObj>
                  </mc:Choice>
                  <mc:Fallback>
                    <p:oleObj name="Fotografia Photo Editor" r:id="rId5" imgW="1571844" imgH="1905266"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848"/>
                            <a:ext cx="2059" cy="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9"/>
              <p:cNvSpPr txBox="1">
                <a:spLocks noChangeArrowheads="1"/>
              </p:cNvSpPr>
              <p:nvPr/>
            </p:nvSpPr>
            <p:spPr bwMode="auto">
              <a:xfrm>
                <a:off x="2410" y="1630"/>
                <a:ext cx="2537" cy="601"/>
              </a:xfrm>
              <a:prstGeom prst="rect">
                <a:avLst/>
              </a:prstGeom>
              <a:noFill/>
              <a:ln w="9525">
                <a:noFill/>
                <a:miter lim="800000"/>
                <a:headEnd/>
                <a:tailEnd/>
              </a:ln>
              <a:effectLst/>
            </p:spPr>
            <p:txBody>
              <a:bodyPr wrap="none">
                <a:spAutoFit/>
              </a:bodyPr>
              <a:lstStyle/>
              <a:p>
                <a:pPr>
                  <a:spcBef>
                    <a:spcPct val="20000"/>
                  </a:spcBef>
                </a:pPr>
                <a:r>
                  <a:rPr lang="en-US" b="1" dirty="0" smtClean="0">
                    <a:latin typeface="Times New Roman" pitchFamily="18" charset="0"/>
                    <a:cs typeface="Times New Roman" pitchFamily="18" charset="0"/>
                  </a:rPr>
                  <a:t>H. </a:t>
                </a:r>
                <a:r>
                  <a:rPr lang="en-US" b="1" dirty="0" err="1">
                    <a:latin typeface="Times New Roman" pitchFamily="18" charset="0"/>
                    <a:cs typeface="Times New Roman" pitchFamily="18" charset="0"/>
                  </a:rPr>
                  <a:t>Grassmann</a:t>
                </a:r>
                <a:r>
                  <a:rPr lang="en-US" b="1" dirty="0">
                    <a:latin typeface="Times New Roman" pitchFamily="18" charset="0"/>
                    <a:cs typeface="Times New Roman" pitchFamily="18" charset="0"/>
                  </a:rPr>
                  <a:t> (1809-1877</a:t>
                </a:r>
                <a:r>
                  <a:rPr lang="en-US" b="1" dirty="0"/>
                  <a:t>)</a:t>
                </a:r>
              </a:p>
              <a:p>
                <a:endParaRPr lang="it-IT" dirty="0"/>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CasellaDiTesto 8"/>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12" name="CasellaDiTesto 11"/>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14" name="CasellaDiTesto 13"/>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15" name="CasellaDiTesto 14"/>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6"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7" name="CasellaDiTesto 16"/>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8" name="CasellaDiTesto 17"/>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19" name="Rectangle 4"/>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ctr"/>
            <a:r>
              <a:rPr lang="en-US" sz="3200" b="1" dirty="0" err="1">
                <a:latin typeface="Times New Roman" pitchFamily="18" charset="0"/>
                <a:cs typeface="Times New Roman" pitchFamily="18" charset="0"/>
              </a:rPr>
              <a:t>Relativismo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della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nozione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spazio</a:t>
            </a:r>
            <a:endParaRPr lang="it-IT" sz="3200" b="1" dirty="0">
              <a:latin typeface="Times New Roman" pitchFamily="18" charset="0"/>
              <a:cs typeface="Times New Roman" pitchFamily="18" charset="0"/>
            </a:endParaRPr>
          </a:p>
        </p:txBody>
      </p:sp>
      <p:sp>
        <p:nvSpPr>
          <p:cNvPr id="20" name="Text Box 6"/>
          <p:cNvSpPr txBox="1">
            <a:spLocks noChangeArrowheads="1"/>
          </p:cNvSpPr>
          <p:nvPr/>
        </p:nvSpPr>
        <p:spPr bwMode="auto">
          <a:xfrm>
            <a:off x="0" y="2167211"/>
            <a:ext cx="8763000" cy="600075"/>
          </a:xfrm>
          <a:prstGeom prst="rect">
            <a:avLst/>
          </a:prstGeom>
          <a:noFill/>
          <a:ln w="9525">
            <a:noFill/>
            <a:miter lim="800000"/>
            <a:headEnd/>
            <a:tailEnd/>
          </a:ln>
          <a:effectLst/>
        </p:spPr>
        <p:txBody>
          <a:bodyPr>
            <a:spAutoFit/>
          </a:bodyPr>
          <a:lstStyle/>
          <a:p>
            <a:pPr marL="387350">
              <a:lnSpc>
                <a:spcPct val="75000"/>
              </a:lnSpc>
              <a:spcBef>
                <a:spcPct val="20000"/>
              </a:spcBef>
            </a:pPr>
            <a:r>
              <a:rPr lang="it-IT" sz="2000" b="1" i="1" dirty="0">
                <a:latin typeface="Times New Roman" pitchFamily="18" charset="0"/>
                <a:cs typeface="Times New Roman" pitchFamily="18" charset="0"/>
              </a:rPr>
              <a:t>La geometria euclidea termina quando </a:t>
            </a:r>
            <a:r>
              <a:rPr lang="it-IT" sz="2000" b="1" i="1" dirty="0" smtClean="0">
                <a:latin typeface="Times New Roman" pitchFamily="18" charset="0"/>
                <a:cs typeface="Times New Roman" pitchFamily="18" charset="0"/>
              </a:rPr>
              <a:t>cominciano“le </a:t>
            </a:r>
            <a:r>
              <a:rPr lang="it-IT" sz="2000" b="1" i="1" dirty="0">
                <a:latin typeface="Times New Roman" pitchFamily="18" charset="0"/>
                <a:cs typeface="Times New Roman" pitchFamily="18" charset="0"/>
              </a:rPr>
              <a:t>geometrie” </a:t>
            </a:r>
          </a:p>
          <a:p>
            <a:pPr marL="387350"/>
            <a:endParaRPr lang="it-IT" dirty="0"/>
          </a:p>
        </p:txBody>
      </p:sp>
      <p:sp>
        <p:nvSpPr>
          <p:cNvPr id="21" name="Text Box 9"/>
          <p:cNvSpPr txBox="1">
            <a:spLocks noChangeArrowheads="1"/>
          </p:cNvSpPr>
          <p:nvPr/>
        </p:nvSpPr>
        <p:spPr bwMode="auto">
          <a:xfrm>
            <a:off x="57472" y="3429000"/>
            <a:ext cx="8763000" cy="677863"/>
          </a:xfrm>
          <a:prstGeom prst="rect">
            <a:avLst/>
          </a:prstGeom>
          <a:noFill/>
          <a:ln w="9525">
            <a:noFill/>
            <a:miter lim="800000"/>
            <a:headEnd/>
            <a:tailEnd/>
          </a:ln>
          <a:effectLst/>
        </p:spPr>
        <p:txBody>
          <a:bodyPr>
            <a:spAutoFit/>
          </a:bodyPr>
          <a:lstStyle/>
          <a:p>
            <a:pPr marL="387350">
              <a:spcBef>
                <a:spcPct val="20000"/>
              </a:spcBef>
            </a:pPr>
            <a:r>
              <a:rPr lang="it-IT" sz="2000" b="1" i="1" dirty="0">
                <a:latin typeface="Times New Roman" pitchFamily="18" charset="0"/>
                <a:cs typeface="Times New Roman" pitchFamily="18" charset="0"/>
              </a:rPr>
              <a:t>Lo spazio matematico è lo spazio dei fenomeni geometrici </a:t>
            </a:r>
            <a:endParaRPr lang="en-US" sz="2000" b="1" i="1" dirty="0">
              <a:latin typeface="Times New Roman" pitchFamily="18" charset="0"/>
              <a:cs typeface="Times New Roman" pitchFamily="18" charset="0"/>
            </a:endParaRPr>
          </a:p>
          <a:p>
            <a:pPr marL="387350"/>
            <a:endParaRPr lang="it-IT" dirty="0"/>
          </a:p>
        </p:txBody>
      </p:sp>
      <p:sp>
        <p:nvSpPr>
          <p:cNvPr id="22" name="Text Box 12"/>
          <p:cNvSpPr txBox="1">
            <a:spLocks noChangeArrowheads="1"/>
          </p:cNvSpPr>
          <p:nvPr/>
        </p:nvSpPr>
        <p:spPr bwMode="auto">
          <a:xfrm>
            <a:off x="71438" y="4653136"/>
            <a:ext cx="8316913" cy="708025"/>
          </a:xfrm>
          <a:prstGeom prst="rect">
            <a:avLst/>
          </a:prstGeom>
          <a:noFill/>
          <a:ln w="9525">
            <a:noFill/>
            <a:miter lim="800000"/>
            <a:headEnd/>
            <a:tailEnd/>
          </a:ln>
          <a:effectLst/>
        </p:spPr>
        <p:txBody>
          <a:bodyPr wrap="square">
            <a:spAutoFit/>
          </a:bodyPr>
          <a:lstStyle/>
          <a:p>
            <a:pPr marL="387350"/>
            <a:r>
              <a:rPr lang="it-IT" sz="2000" b="1" i="1" dirty="0">
                <a:latin typeface="Times New Roman" pitchFamily="18" charset="0"/>
                <a:cs typeface="Times New Roman" pitchFamily="18" charset="0"/>
              </a:rPr>
              <a:t>La geometria non euclidea è il “tassello”</a:t>
            </a:r>
            <a:r>
              <a:rPr lang="en-US" sz="2000" b="1" i="1" dirty="0">
                <a:latin typeface="Times New Roman" pitchFamily="18" charset="0"/>
                <a:cs typeface="Times New Roman" pitchFamily="18" charset="0"/>
              </a:rPr>
              <a:t> </a:t>
            </a:r>
            <a:r>
              <a:rPr lang="it-IT" sz="2000" b="1" i="1" dirty="0">
                <a:latin typeface="Times New Roman" pitchFamily="18" charset="0"/>
                <a:cs typeface="Times New Roman" pitchFamily="18" charset="0"/>
              </a:rPr>
              <a:t>mancante di una teoria geometrica </a:t>
            </a:r>
            <a:r>
              <a:rPr lang="it-IT" sz="2000" b="1" i="1" dirty="0" smtClean="0">
                <a:latin typeface="Times New Roman" pitchFamily="18" charset="0"/>
                <a:cs typeface="Times New Roman" pitchFamily="18" charset="0"/>
              </a:rPr>
              <a:t>unitaria  </a:t>
            </a:r>
            <a:endParaRPr lang="it-IT" sz="2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2"/>
          <p:cNvSpPr txBox="1">
            <a:spLocks noChangeArrowheads="1"/>
          </p:cNvSpPr>
          <p:nvPr/>
        </p:nvSpPr>
        <p:spPr bwMode="auto">
          <a:xfrm>
            <a:off x="457200" y="1981200"/>
            <a:ext cx="4785284" cy="461665"/>
          </a:xfrm>
          <a:prstGeom prst="rect">
            <a:avLst/>
          </a:prstGeom>
          <a:noFill/>
          <a:ln w="9525">
            <a:noFill/>
            <a:miter lim="800000"/>
            <a:headEnd/>
            <a:tailEnd/>
          </a:ln>
          <a:effectLst/>
        </p:spPr>
        <p:txBody>
          <a:bodyPr wrap="none">
            <a:spAutoFit/>
          </a:bodyPr>
          <a:lstStyle/>
          <a:p>
            <a:r>
              <a:rPr lang="it-IT" sz="2400" b="1" dirty="0">
                <a:latin typeface="Times New Roman" pitchFamily="18" charset="0"/>
                <a:cs typeface="Times New Roman" pitchFamily="18" charset="0"/>
              </a:rPr>
              <a:t>I.</a:t>
            </a:r>
            <a:r>
              <a:rPr lang="it-IT" sz="2400" b="1" i="1" dirty="0">
                <a:latin typeface="Times New Roman" pitchFamily="18" charset="0"/>
                <a:cs typeface="Times New Roman" pitchFamily="18" charset="0"/>
              </a:rPr>
              <a:t> Per due punti passa una sola retta</a:t>
            </a:r>
          </a:p>
        </p:txBody>
      </p:sp>
      <p:grpSp>
        <p:nvGrpSpPr>
          <p:cNvPr id="12" name="Group 3"/>
          <p:cNvGrpSpPr>
            <a:grpSpLocks/>
          </p:cNvGrpSpPr>
          <p:nvPr/>
        </p:nvGrpSpPr>
        <p:grpSpPr bwMode="auto">
          <a:xfrm>
            <a:off x="2209800" y="2900365"/>
            <a:ext cx="3914776" cy="369888"/>
            <a:chOff x="1440" y="1155"/>
            <a:chExt cx="2466" cy="233"/>
          </a:xfrm>
        </p:grpSpPr>
        <p:sp>
          <p:nvSpPr>
            <p:cNvPr id="14" name="Text Box 4"/>
            <p:cNvSpPr txBox="1">
              <a:spLocks noChangeArrowheads="1"/>
            </p:cNvSpPr>
            <p:nvPr/>
          </p:nvSpPr>
          <p:spPr bwMode="auto">
            <a:xfrm>
              <a:off x="1440" y="1155"/>
              <a:ext cx="213"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A</a:t>
              </a:r>
            </a:p>
          </p:txBody>
        </p:sp>
        <p:sp>
          <p:nvSpPr>
            <p:cNvPr id="15" name="Text Box 5"/>
            <p:cNvSpPr txBox="1">
              <a:spLocks noChangeArrowheads="1"/>
            </p:cNvSpPr>
            <p:nvPr/>
          </p:nvSpPr>
          <p:spPr bwMode="auto">
            <a:xfrm>
              <a:off x="3693" y="1155"/>
              <a:ext cx="213"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B</a:t>
              </a:r>
            </a:p>
          </p:txBody>
        </p:sp>
      </p:grpSp>
      <p:sp>
        <p:nvSpPr>
          <p:cNvPr id="16" name="Text Box 7"/>
          <p:cNvSpPr txBox="1">
            <a:spLocks noChangeArrowheads="1"/>
          </p:cNvSpPr>
          <p:nvPr/>
        </p:nvSpPr>
        <p:spPr bwMode="auto">
          <a:xfrm>
            <a:off x="935038" y="689322"/>
            <a:ext cx="7237412" cy="579438"/>
          </a:xfrm>
          <a:prstGeom prst="rect">
            <a:avLst/>
          </a:prstGeom>
          <a:noFill/>
          <a:ln w="9525">
            <a:noFill/>
            <a:miter lim="800000"/>
            <a:headEnd/>
            <a:tailEnd/>
          </a:ln>
          <a:effectLst/>
        </p:spPr>
        <p:txBody>
          <a:bodyPr wrap="none">
            <a:spAutoFit/>
          </a:bodyPr>
          <a:lstStyle/>
          <a:p>
            <a:r>
              <a:rPr lang="it-IT" sz="3200" b="1" dirty="0">
                <a:latin typeface="Times New Roman" pitchFamily="18" charset="0"/>
                <a:cs typeface="Times New Roman" pitchFamily="18" charset="0"/>
              </a:rPr>
              <a:t>I postulati euclidei della geometria piana</a:t>
            </a:r>
          </a:p>
        </p:txBody>
      </p:sp>
      <p:sp>
        <p:nvSpPr>
          <p:cNvPr id="17" name="Text Box 8"/>
          <p:cNvSpPr txBox="1">
            <a:spLocks noChangeArrowheads="1"/>
          </p:cNvSpPr>
          <p:nvPr/>
        </p:nvSpPr>
        <p:spPr bwMode="auto">
          <a:xfrm>
            <a:off x="457200" y="4038600"/>
            <a:ext cx="6356227" cy="830997"/>
          </a:xfrm>
          <a:prstGeom prst="rect">
            <a:avLst/>
          </a:prstGeom>
          <a:noFill/>
          <a:ln w="9525">
            <a:noFill/>
            <a:miter lim="800000"/>
            <a:headEnd/>
            <a:tailEnd/>
          </a:ln>
          <a:effectLst/>
        </p:spPr>
        <p:txBody>
          <a:bodyPr wrap="none">
            <a:spAutoFit/>
          </a:bodyPr>
          <a:lstStyle/>
          <a:p>
            <a:r>
              <a:rPr lang="it-IT" sz="2400" b="1" dirty="0">
                <a:latin typeface="Times New Roman" pitchFamily="18" charset="0"/>
                <a:cs typeface="Times New Roman" pitchFamily="18" charset="0"/>
              </a:rPr>
              <a:t>II. </a:t>
            </a:r>
            <a:r>
              <a:rPr lang="it-IT" sz="2400" b="1" i="1" dirty="0">
                <a:latin typeface="Times New Roman" pitchFamily="18" charset="0"/>
                <a:cs typeface="Times New Roman" pitchFamily="18" charset="0"/>
              </a:rPr>
              <a:t>Ogni </a:t>
            </a:r>
            <a:r>
              <a:rPr lang="it-IT" sz="2400" b="1" i="1" dirty="0" smtClean="0">
                <a:latin typeface="Times New Roman" pitchFamily="18" charset="0"/>
                <a:cs typeface="Times New Roman" pitchFamily="18" charset="0"/>
              </a:rPr>
              <a:t>retta si </a:t>
            </a:r>
            <a:r>
              <a:rPr lang="it-IT" sz="2400" b="1" i="1" dirty="0">
                <a:latin typeface="Times New Roman" pitchFamily="18" charset="0"/>
                <a:cs typeface="Times New Roman" pitchFamily="18" charset="0"/>
              </a:rPr>
              <a:t>può prolungare indefinitamente </a:t>
            </a:r>
          </a:p>
          <a:p>
            <a:r>
              <a:rPr lang="it-IT" sz="2400" b="1" i="1" dirty="0">
                <a:latin typeface="Times New Roman" pitchFamily="18" charset="0"/>
                <a:cs typeface="Times New Roman" pitchFamily="18" charset="0"/>
              </a:rPr>
              <a:t>     da entrambe le parti</a:t>
            </a:r>
            <a:endParaRPr lang="it-IT" sz="2400" b="1" dirty="0">
              <a:latin typeface="Times New Roman" pitchFamily="18" charset="0"/>
              <a:cs typeface="Times New Roman" pitchFamily="18" charset="0"/>
            </a:endParaRPr>
          </a:p>
        </p:txBody>
      </p:sp>
      <p:sp>
        <p:nvSpPr>
          <p:cNvPr id="18" name="Line 9"/>
          <p:cNvSpPr>
            <a:spLocks noChangeShapeType="1"/>
          </p:cNvSpPr>
          <p:nvPr/>
        </p:nvSpPr>
        <p:spPr bwMode="auto">
          <a:xfrm>
            <a:off x="2895600" y="5486400"/>
            <a:ext cx="2514600" cy="0"/>
          </a:xfrm>
          <a:prstGeom prst="line">
            <a:avLst/>
          </a:prstGeom>
          <a:noFill/>
          <a:ln w="19050">
            <a:solidFill>
              <a:schemeClr val="tx1"/>
            </a:solidFill>
            <a:round/>
            <a:headEnd/>
            <a:tailEnd/>
          </a:ln>
          <a:effectLst/>
        </p:spPr>
        <p:txBody>
          <a:bodyPr/>
          <a:lstStyle/>
          <a:p>
            <a:endParaRPr lang="it-IT"/>
          </a:p>
        </p:txBody>
      </p:sp>
      <p:grpSp>
        <p:nvGrpSpPr>
          <p:cNvPr id="19" name="Group 10"/>
          <p:cNvGrpSpPr>
            <a:grpSpLocks/>
          </p:cNvGrpSpPr>
          <p:nvPr/>
        </p:nvGrpSpPr>
        <p:grpSpPr bwMode="auto">
          <a:xfrm>
            <a:off x="1524000" y="5486400"/>
            <a:ext cx="5791200" cy="0"/>
            <a:chOff x="960" y="3456"/>
            <a:chExt cx="3648" cy="0"/>
          </a:xfrm>
        </p:grpSpPr>
        <p:sp>
          <p:nvSpPr>
            <p:cNvPr id="20" name="Line 11"/>
            <p:cNvSpPr>
              <a:spLocks noChangeShapeType="1"/>
            </p:cNvSpPr>
            <p:nvPr/>
          </p:nvSpPr>
          <p:spPr bwMode="auto">
            <a:xfrm>
              <a:off x="3408" y="3456"/>
              <a:ext cx="1200" cy="0"/>
            </a:xfrm>
            <a:prstGeom prst="line">
              <a:avLst/>
            </a:prstGeom>
            <a:noFill/>
            <a:ln w="19050">
              <a:solidFill>
                <a:schemeClr val="tx1"/>
              </a:solidFill>
              <a:prstDash val="dash"/>
              <a:round/>
              <a:headEnd/>
              <a:tailEnd/>
            </a:ln>
            <a:effectLst/>
          </p:spPr>
          <p:txBody>
            <a:bodyPr/>
            <a:lstStyle/>
            <a:p>
              <a:endParaRPr lang="it-IT"/>
            </a:p>
          </p:txBody>
        </p:sp>
        <p:sp>
          <p:nvSpPr>
            <p:cNvPr id="21" name="Line 12"/>
            <p:cNvSpPr>
              <a:spLocks noChangeShapeType="1"/>
            </p:cNvSpPr>
            <p:nvPr/>
          </p:nvSpPr>
          <p:spPr bwMode="auto">
            <a:xfrm flipH="1">
              <a:off x="960" y="3456"/>
              <a:ext cx="864" cy="0"/>
            </a:xfrm>
            <a:prstGeom prst="line">
              <a:avLst/>
            </a:prstGeom>
            <a:noFill/>
            <a:ln w="19050">
              <a:solidFill>
                <a:schemeClr val="tx1"/>
              </a:solidFill>
              <a:prstDash val="dash"/>
              <a:round/>
              <a:headEnd/>
              <a:tailEnd/>
            </a:ln>
            <a:effectLst/>
          </p:spPr>
          <p:txBody>
            <a:bodyPr/>
            <a:lstStyle/>
            <a:p>
              <a:endParaRPr lang="it-IT"/>
            </a:p>
          </p:txBody>
        </p:sp>
      </p:grpSp>
      <p:grpSp>
        <p:nvGrpSpPr>
          <p:cNvPr id="22" name="Group 13"/>
          <p:cNvGrpSpPr>
            <a:grpSpLocks/>
          </p:cNvGrpSpPr>
          <p:nvPr/>
        </p:nvGrpSpPr>
        <p:grpSpPr bwMode="auto">
          <a:xfrm>
            <a:off x="457200" y="5486400"/>
            <a:ext cx="8001000" cy="0"/>
            <a:chOff x="288" y="3456"/>
            <a:chExt cx="5040" cy="0"/>
          </a:xfrm>
        </p:grpSpPr>
        <p:sp>
          <p:nvSpPr>
            <p:cNvPr id="23" name="Line 14"/>
            <p:cNvSpPr>
              <a:spLocks noChangeShapeType="1"/>
            </p:cNvSpPr>
            <p:nvPr/>
          </p:nvSpPr>
          <p:spPr bwMode="auto">
            <a:xfrm>
              <a:off x="4608" y="3456"/>
              <a:ext cx="720" cy="0"/>
            </a:xfrm>
            <a:prstGeom prst="line">
              <a:avLst/>
            </a:prstGeom>
            <a:noFill/>
            <a:ln w="19050">
              <a:solidFill>
                <a:schemeClr val="tx1"/>
              </a:solidFill>
              <a:prstDash val="dash"/>
              <a:round/>
              <a:headEnd/>
              <a:tailEnd/>
            </a:ln>
            <a:effectLst/>
          </p:spPr>
          <p:txBody>
            <a:bodyPr/>
            <a:lstStyle/>
            <a:p>
              <a:endParaRPr lang="it-IT"/>
            </a:p>
          </p:txBody>
        </p:sp>
        <p:sp>
          <p:nvSpPr>
            <p:cNvPr id="24" name="Line 15"/>
            <p:cNvSpPr>
              <a:spLocks noChangeShapeType="1"/>
            </p:cNvSpPr>
            <p:nvPr/>
          </p:nvSpPr>
          <p:spPr bwMode="auto">
            <a:xfrm flipH="1">
              <a:off x="288" y="3456"/>
              <a:ext cx="672" cy="0"/>
            </a:xfrm>
            <a:prstGeom prst="line">
              <a:avLst/>
            </a:prstGeom>
            <a:noFill/>
            <a:ln w="19050">
              <a:solidFill>
                <a:schemeClr val="tx1"/>
              </a:solidFill>
              <a:prstDash val="dash"/>
              <a:round/>
              <a:headEnd/>
              <a:tailEnd/>
            </a:ln>
            <a:effectLst/>
          </p:spPr>
          <p:txBody>
            <a:bodyPr/>
            <a:lstStyle/>
            <a:p>
              <a:endParaRPr lang="it-IT"/>
            </a:p>
          </p:txBody>
        </p:sp>
      </p:grpSp>
      <p:sp>
        <p:nvSpPr>
          <p:cNvPr id="25" name="Line 6"/>
          <p:cNvSpPr>
            <a:spLocks noChangeShapeType="1"/>
          </p:cNvSpPr>
          <p:nvPr/>
        </p:nvSpPr>
        <p:spPr bwMode="auto">
          <a:xfrm>
            <a:off x="2362200" y="3200400"/>
            <a:ext cx="3505200" cy="0"/>
          </a:xfrm>
          <a:prstGeom prst="line">
            <a:avLst/>
          </a:prstGeom>
          <a:noFill/>
          <a:ln w="19050">
            <a:solidFill>
              <a:schemeClr val="tx1"/>
            </a:solidFill>
            <a:round/>
            <a:headEnd/>
            <a:tailEnd/>
          </a:ln>
          <a:effec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7" grpId="0" autoUpdateAnimBg="0"/>
      <p:bldP spid="18"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3"/>
          </p:cNvPr>
          <p:cNvPicPr>
            <a:picLocks noChangeAspect="1" noChangeArrowheads="1"/>
          </p:cNvPicPr>
          <p:nvPr/>
        </p:nvPicPr>
        <p:blipFill>
          <a:blip r:embed="rId4"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pSp>
        <p:nvGrpSpPr>
          <p:cNvPr id="2" name="Gruppo 23"/>
          <p:cNvGrpSpPr/>
          <p:nvPr/>
        </p:nvGrpSpPr>
        <p:grpSpPr>
          <a:xfrm>
            <a:off x="611560" y="404664"/>
            <a:ext cx="7704801" cy="3168352"/>
            <a:chOff x="611560" y="404664"/>
            <a:chExt cx="7704801" cy="3168352"/>
          </a:xfrm>
        </p:grpSpPr>
        <p:grpSp>
          <p:nvGrpSpPr>
            <p:cNvPr id="3" name="Gruppo 21"/>
            <p:cNvGrpSpPr/>
            <p:nvPr/>
          </p:nvGrpSpPr>
          <p:grpSpPr>
            <a:xfrm>
              <a:off x="611560" y="1196752"/>
              <a:ext cx="5616624" cy="948532"/>
              <a:chOff x="899592" y="1196752"/>
              <a:chExt cx="5616624" cy="948532"/>
            </a:xfrm>
          </p:grpSpPr>
          <p:sp>
            <p:nvSpPr>
              <p:cNvPr id="9" name="Rectangle 4"/>
              <p:cNvSpPr>
                <a:spLocks noChangeArrowheads="1"/>
              </p:cNvSpPr>
              <p:nvPr/>
            </p:nvSpPr>
            <p:spPr bwMode="auto">
              <a:xfrm>
                <a:off x="899592" y="1196752"/>
                <a:ext cx="5616624" cy="216024"/>
              </a:xfrm>
              <a:prstGeom prst="rect">
                <a:avLst/>
              </a:prstGeom>
              <a:noFill/>
              <a:ln w="9525">
                <a:noFill/>
                <a:miter lim="800000"/>
                <a:headEnd/>
                <a:tailEnd/>
              </a:ln>
              <a:effectLst/>
            </p:spPr>
            <p:txBody>
              <a:bodyPr anchor="ctr"/>
              <a:lstStyle/>
              <a:p>
                <a:pPr algn="ctr"/>
                <a:r>
                  <a:rPr lang="en-US" sz="2400" b="1" i="1" dirty="0">
                    <a:latin typeface="Times New Roman" pitchFamily="18" charset="0"/>
                    <a:cs typeface="Times New Roman" pitchFamily="18" charset="0"/>
                  </a:rPr>
                  <a:t>La </a:t>
                </a:r>
                <a:r>
                  <a:rPr lang="en-US" sz="2400" b="1" i="1" dirty="0" err="1">
                    <a:latin typeface="Times New Roman" pitchFamily="18" charset="0"/>
                    <a:cs typeface="Times New Roman" pitchFamily="18" charset="0"/>
                  </a:rPr>
                  <a:t>nozione</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dimensione</a:t>
                </a:r>
                <a:endParaRPr lang="it-IT" sz="2400" b="1" i="1" dirty="0">
                  <a:latin typeface="Times New Roman" pitchFamily="18" charset="0"/>
                  <a:cs typeface="Times New Roman" pitchFamily="18" charset="0"/>
                </a:endParaRPr>
              </a:p>
            </p:txBody>
          </p:sp>
          <p:sp>
            <p:nvSpPr>
              <p:cNvPr id="12" name="Text Box 5"/>
              <p:cNvSpPr txBox="1">
                <a:spLocks noChangeArrowheads="1"/>
              </p:cNvSpPr>
              <p:nvPr/>
            </p:nvSpPr>
            <p:spPr bwMode="auto">
              <a:xfrm>
                <a:off x="1979712" y="1412776"/>
                <a:ext cx="3528392" cy="732508"/>
              </a:xfrm>
              <a:prstGeom prst="rect">
                <a:avLst/>
              </a:prstGeom>
              <a:noFill/>
              <a:ln w="9525">
                <a:noFill/>
                <a:miter lim="800000"/>
                <a:headEnd/>
                <a:tailEnd/>
              </a:ln>
              <a:effectLst/>
            </p:spPr>
            <p:txBody>
              <a:bodyPr wrap="square">
                <a:spAutoFit/>
              </a:bodyPr>
              <a:lstStyle/>
              <a:p>
                <a:pPr>
                  <a:spcBef>
                    <a:spcPct val="20000"/>
                  </a:spcBef>
                </a:pPr>
                <a:r>
                  <a:rPr lang="en-US" sz="2000" b="1" dirty="0" err="1">
                    <a:latin typeface="Times New Roman" pitchFamily="18" charset="0"/>
                    <a:cs typeface="Times New Roman" pitchFamily="18" charset="0"/>
                  </a:rPr>
                  <a:t>Teoria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dell’estensione</a:t>
                </a:r>
                <a:r>
                  <a:rPr lang="en-US" sz="2000" b="1" dirty="0">
                    <a:latin typeface="Times New Roman" pitchFamily="18" charset="0"/>
                    <a:cs typeface="Times New Roman" pitchFamily="18" charset="0"/>
                  </a:rPr>
                  <a:t> (1844)</a:t>
                </a:r>
              </a:p>
              <a:p>
                <a:pPr>
                  <a:spcBef>
                    <a:spcPct val="20000"/>
                  </a:spcBef>
                </a:pPr>
                <a:endParaRPr lang="it-IT" dirty="0"/>
              </a:p>
            </p:txBody>
          </p:sp>
        </p:grpSp>
        <p:grpSp>
          <p:nvGrpSpPr>
            <p:cNvPr id="8" name="Group 7"/>
            <p:cNvGrpSpPr>
              <a:grpSpLocks/>
            </p:cNvGrpSpPr>
            <p:nvPr/>
          </p:nvGrpSpPr>
          <p:grpSpPr bwMode="auto">
            <a:xfrm>
              <a:off x="5724073" y="404664"/>
              <a:ext cx="2592288" cy="3168352"/>
              <a:chOff x="2410" y="-848"/>
              <a:chExt cx="2537" cy="3079"/>
            </a:xfrm>
          </p:grpSpPr>
          <p:graphicFrame>
            <p:nvGraphicFramePr>
              <p:cNvPr id="15" name="Object 8"/>
              <p:cNvGraphicFramePr>
                <a:graphicFrameLocks noChangeAspect="1"/>
              </p:cNvGraphicFramePr>
              <p:nvPr/>
            </p:nvGraphicFramePr>
            <p:xfrm>
              <a:off x="2784" y="-848"/>
              <a:ext cx="2059" cy="2496"/>
            </p:xfrm>
            <a:graphic>
              <a:graphicData uri="http://schemas.openxmlformats.org/presentationml/2006/ole">
                <mc:AlternateContent xmlns:mc="http://schemas.openxmlformats.org/markup-compatibility/2006">
                  <mc:Choice xmlns:v="urn:schemas-microsoft-com:vml" Requires="v">
                    <p:oleObj spid="_x0000_s77828" name="Fotografia Photo Editor" r:id="rId5" imgW="1571844" imgH="1905266" progId="">
                      <p:embed/>
                    </p:oleObj>
                  </mc:Choice>
                  <mc:Fallback>
                    <p:oleObj name="Fotografia Photo Editor" r:id="rId5" imgW="1571844" imgH="1905266"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848"/>
                            <a:ext cx="2059" cy="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9"/>
              <p:cNvSpPr txBox="1">
                <a:spLocks noChangeArrowheads="1"/>
              </p:cNvSpPr>
              <p:nvPr/>
            </p:nvSpPr>
            <p:spPr bwMode="auto">
              <a:xfrm>
                <a:off x="2410" y="1630"/>
                <a:ext cx="2537" cy="601"/>
              </a:xfrm>
              <a:prstGeom prst="rect">
                <a:avLst/>
              </a:prstGeom>
              <a:noFill/>
              <a:ln w="9525">
                <a:noFill/>
                <a:miter lim="800000"/>
                <a:headEnd/>
                <a:tailEnd/>
              </a:ln>
              <a:effectLst/>
            </p:spPr>
            <p:txBody>
              <a:bodyPr wrap="none">
                <a:spAutoFit/>
              </a:bodyPr>
              <a:lstStyle/>
              <a:p>
                <a:pPr>
                  <a:spcBef>
                    <a:spcPct val="20000"/>
                  </a:spcBef>
                </a:pPr>
                <a:r>
                  <a:rPr lang="en-US" b="1" dirty="0" smtClean="0">
                    <a:latin typeface="Times New Roman" pitchFamily="18" charset="0"/>
                    <a:cs typeface="Times New Roman" pitchFamily="18" charset="0"/>
                  </a:rPr>
                  <a:t>H. </a:t>
                </a:r>
                <a:r>
                  <a:rPr lang="en-US" b="1" dirty="0" err="1">
                    <a:latin typeface="Times New Roman" pitchFamily="18" charset="0"/>
                    <a:cs typeface="Times New Roman" pitchFamily="18" charset="0"/>
                  </a:rPr>
                  <a:t>Grassmann</a:t>
                </a:r>
                <a:r>
                  <a:rPr lang="en-US" b="1" dirty="0">
                    <a:latin typeface="Times New Roman" pitchFamily="18" charset="0"/>
                    <a:cs typeface="Times New Roman" pitchFamily="18" charset="0"/>
                  </a:rPr>
                  <a:t> (1809-1877</a:t>
                </a:r>
                <a:r>
                  <a:rPr lang="en-US" b="1" dirty="0"/>
                  <a:t>)</a:t>
                </a:r>
              </a:p>
              <a:p>
                <a:endParaRPr lang="it-IT" dirty="0"/>
              </a:p>
            </p:txBody>
          </p:sp>
        </p:grpSp>
      </p:grpSp>
      <p:grpSp>
        <p:nvGrpSpPr>
          <p:cNvPr id="14" name="Gruppo 24"/>
          <p:cNvGrpSpPr/>
          <p:nvPr/>
        </p:nvGrpSpPr>
        <p:grpSpPr>
          <a:xfrm>
            <a:off x="179512" y="3212976"/>
            <a:ext cx="8424936" cy="3312368"/>
            <a:chOff x="179512" y="3212976"/>
            <a:chExt cx="8424936" cy="3312368"/>
          </a:xfrm>
        </p:grpSpPr>
        <p:grpSp>
          <p:nvGrpSpPr>
            <p:cNvPr id="17" name="Gruppo 20"/>
            <p:cNvGrpSpPr/>
            <p:nvPr/>
          </p:nvGrpSpPr>
          <p:grpSpPr>
            <a:xfrm>
              <a:off x="6012160" y="3356992"/>
              <a:ext cx="2592288" cy="3168352"/>
              <a:chOff x="6233112" y="3262586"/>
              <a:chExt cx="2358338" cy="2965340"/>
            </a:xfrm>
          </p:grpSpPr>
          <p:graphicFrame>
            <p:nvGraphicFramePr>
              <p:cNvPr id="18" name="Object 4"/>
              <p:cNvGraphicFramePr>
                <a:graphicFrameLocks noChangeAspect="1"/>
              </p:cNvGraphicFramePr>
              <p:nvPr/>
            </p:nvGraphicFramePr>
            <p:xfrm>
              <a:off x="6300192" y="3262586"/>
              <a:ext cx="1944216" cy="2619396"/>
            </p:xfrm>
            <a:graphic>
              <a:graphicData uri="http://schemas.openxmlformats.org/presentationml/2006/ole">
                <mc:AlternateContent xmlns:mc="http://schemas.openxmlformats.org/markup-compatibility/2006">
                  <mc:Choice xmlns:v="urn:schemas-microsoft-com:vml" Requires="v">
                    <p:oleObj spid="_x0000_s77829" name="Fotografia Photo Editor" r:id="rId7" imgW="2305372" imgH="3104762" progId="">
                      <p:embed/>
                    </p:oleObj>
                  </mc:Choice>
                  <mc:Fallback>
                    <p:oleObj name="Fotografia Photo Editor" r:id="rId7" imgW="2305372" imgH="3104762"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3262586"/>
                            <a:ext cx="1944216" cy="261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5"/>
              <p:cNvSpPr txBox="1">
                <a:spLocks noChangeArrowheads="1"/>
              </p:cNvSpPr>
              <p:nvPr/>
            </p:nvSpPr>
            <p:spPr bwMode="auto">
              <a:xfrm>
                <a:off x="6233112" y="5858594"/>
                <a:ext cx="2358338" cy="369332"/>
              </a:xfrm>
              <a:prstGeom prst="rect">
                <a:avLst/>
              </a:prstGeom>
              <a:noFill/>
              <a:ln w="9525">
                <a:noFill/>
                <a:miter lim="800000"/>
                <a:headEnd/>
                <a:tailEnd/>
              </a:ln>
              <a:effectLst/>
            </p:spPr>
            <p:txBody>
              <a:bodyPr wrap="none">
                <a:spAutoFit/>
              </a:bodyPr>
              <a:lstStyle/>
              <a:p>
                <a:r>
                  <a:rPr lang="en-US" b="1" dirty="0" smtClean="0">
                    <a:latin typeface="Times New Roman" pitchFamily="18" charset="0"/>
                    <a:cs typeface="Times New Roman" pitchFamily="18" charset="0"/>
                  </a:rPr>
                  <a:t>A. </a:t>
                </a:r>
                <a:r>
                  <a:rPr lang="en-US" b="1" dirty="0" err="1">
                    <a:latin typeface="Times New Roman" pitchFamily="18" charset="0"/>
                    <a:cs typeface="Times New Roman" pitchFamily="18" charset="0"/>
                  </a:rPr>
                  <a:t>Cayley</a:t>
                </a:r>
                <a:r>
                  <a:rPr lang="en-US" b="1" dirty="0">
                    <a:latin typeface="Times New Roman" pitchFamily="18" charset="0"/>
                    <a:cs typeface="Times New Roman" pitchFamily="18" charset="0"/>
                  </a:rPr>
                  <a:t> (1821-1895)</a:t>
                </a:r>
                <a:endParaRPr lang="it-IT" b="1" dirty="0">
                  <a:latin typeface="Times New Roman" pitchFamily="18" charset="0"/>
                  <a:cs typeface="Times New Roman" pitchFamily="18" charset="0"/>
                </a:endParaRPr>
              </a:p>
            </p:txBody>
          </p:sp>
        </p:grpSp>
        <p:sp>
          <p:nvSpPr>
            <p:cNvPr id="20" name="Text Box 6"/>
            <p:cNvSpPr txBox="1">
              <a:spLocks noChangeArrowheads="1"/>
            </p:cNvSpPr>
            <p:nvPr/>
          </p:nvSpPr>
          <p:spPr bwMode="auto">
            <a:xfrm>
              <a:off x="179512" y="3212976"/>
              <a:ext cx="6480720" cy="769441"/>
            </a:xfrm>
            <a:prstGeom prst="rect">
              <a:avLst/>
            </a:prstGeom>
            <a:noFill/>
            <a:ln w="9525">
              <a:noFill/>
              <a:miter lim="800000"/>
              <a:headEnd/>
              <a:tailEnd/>
            </a:ln>
            <a:effectLst/>
          </p:spPr>
          <p:txBody>
            <a:bodyPr wrap="square">
              <a:spAutoFit/>
            </a:bodyPr>
            <a:lstStyle/>
            <a:p>
              <a:r>
                <a:rPr lang="en-US" sz="2400" b="1" i="1" dirty="0">
                  <a:latin typeface="Times New Roman" pitchFamily="18" charset="0"/>
                  <a:cs typeface="Times New Roman" pitchFamily="18" charset="0"/>
                </a:rPr>
                <a:t>“La </a:t>
              </a:r>
              <a:r>
                <a:rPr lang="en-US" sz="2400" b="1" i="1" dirty="0" err="1">
                  <a:latin typeface="Times New Roman" pitchFamily="18" charset="0"/>
                  <a:cs typeface="Times New Roman" pitchFamily="18" charset="0"/>
                </a:rPr>
                <a:t>geometria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proiettiva</a:t>
              </a:r>
              <a:r>
                <a:rPr lang="en-US" sz="2400" b="1" i="1" dirty="0">
                  <a:latin typeface="Times New Roman" pitchFamily="18" charset="0"/>
                  <a:cs typeface="Times New Roman" pitchFamily="18" charset="0"/>
                </a:rPr>
                <a:t> è</a:t>
              </a:r>
              <a:r>
                <a:rPr lang="it-IT"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tutta</a:t>
              </a:r>
              <a:r>
                <a:rPr lang="en-US" sz="2400" b="1" i="1" dirty="0">
                  <a:latin typeface="Times New Roman" pitchFamily="18" charset="0"/>
                  <a:cs typeface="Times New Roman" pitchFamily="18" charset="0"/>
                </a:rPr>
                <a:t> la </a:t>
              </a:r>
              <a:r>
                <a:rPr lang="en-US" sz="2400" b="1" i="1" dirty="0" err="1">
                  <a:latin typeface="Times New Roman" pitchFamily="18" charset="0"/>
                  <a:cs typeface="Times New Roman" pitchFamily="18" charset="0"/>
                </a:rPr>
                <a:t>geometria</a:t>
              </a:r>
              <a:r>
                <a:rPr lang="en-US" sz="2400" b="1" i="1" dirty="0">
                  <a:latin typeface="Times New Roman" pitchFamily="18" charset="0"/>
                  <a:cs typeface="Times New Roman" pitchFamily="18" charset="0"/>
                </a:rPr>
                <a:t>”</a:t>
              </a:r>
            </a:p>
            <a:p>
              <a:r>
                <a:rPr lang="en-US" sz="2000" b="1" dirty="0">
                  <a:latin typeface="Times New Roman" pitchFamily="18" charset="0"/>
                  <a:cs typeface="Times New Roman" pitchFamily="18" charset="0"/>
                </a:rPr>
                <a:t>(Sixth memoir upon </a:t>
              </a:r>
              <a:r>
                <a:rPr lang="en-US" sz="2000" b="1" dirty="0" err="1">
                  <a:latin typeface="Times New Roman" pitchFamily="18" charset="0"/>
                  <a:cs typeface="Times New Roman" pitchFamily="18" charset="0"/>
                </a:rPr>
                <a:t>quantics</a:t>
              </a:r>
              <a:r>
                <a:rPr lang="en-US" sz="2000" b="1" dirty="0">
                  <a:latin typeface="Times New Roman" pitchFamily="18" charset="0"/>
                  <a:cs typeface="Times New Roman" pitchFamily="18" charset="0"/>
                </a:rPr>
                <a:t>, 1859)</a:t>
              </a:r>
              <a:endParaRPr lang="it-IT" sz="2000" b="1" dirty="0">
                <a:latin typeface="Times New Roman" pitchFamily="18" charset="0"/>
                <a:cs typeface="Times New Roman" pitchFamily="18" charset="0"/>
              </a:endParaRPr>
            </a:p>
          </p:txBody>
        </p:sp>
      </p:grpSp>
      <p:sp>
        <p:nvSpPr>
          <p:cNvPr id="23" name="CasellaDiTesto 22"/>
          <p:cNvSpPr txBox="1"/>
          <p:nvPr/>
        </p:nvSpPr>
        <p:spPr>
          <a:xfrm>
            <a:off x="251520" y="4293096"/>
            <a:ext cx="5832648" cy="1692771"/>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Le metriche proiettive</a:t>
            </a:r>
          </a:p>
          <a:p>
            <a:endParaRPr lang="it-IT" sz="800" b="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Nel piano proiettivo, si può individuare una  metrica per mezzo di una qualsiasi conica, assunta come “assoluto”</a:t>
            </a:r>
            <a:endParaRPr lang="it-IT"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pSp>
        <p:nvGrpSpPr>
          <p:cNvPr id="15" name="Gruppo 14"/>
          <p:cNvGrpSpPr/>
          <p:nvPr/>
        </p:nvGrpSpPr>
        <p:grpSpPr>
          <a:xfrm>
            <a:off x="6300192" y="211015"/>
            <a:ext cx="2170466" cy="3073969"/>
            <a:chOff x="6084168" y="692696"/>
            <a:chExt cx="2170466" cy="3073969"/>
          </a:xfrm>
        </p:grpSpPr>
        <p:pic>
          <p:nvPicPr>
            <p:cNvPr id="76802" name="Picture 2" descr="http://matematica.unibocconi.it/sites/default/files/Klein1.jpg"/>
            <p:cNvPicPr>
              <a:picLocks noChangeAspect="1" noChangeArrowheads="1"/>
            </p:cNvPicPr>
            <p:nvPr/>
          </p:nvPicPr>
          <p:blipFill>
            <a:blip r:embed="rId3" cstate="print"/>
            <a:srcRect/>
            <a:stretch>
              <a:fillRect/>
            </a:stretch>
          </p:blipFill>
          <p:spPr bwMode="auto">
            <a:xfrm>
              <a:off x="6084168" y="692696"/>
              <a:ext cx="2105025" cy="2647951"/>
            </a:xfrm>
            <a:prstGeom prst="rect">
              <a:avLst/>
            </a:prstGeom>
            <a:noFill/>
          </p:spPr>
        </p:pic>
        <p:sp>
          <p:nvSpPr>
            <p:cNvPr id="12" name="CasellaDiTesto 11"/>
            <p:cNvSpPr txBox="1"/>
            <p:nvPr/>
          </p:nvSpPr>
          <p:spPr>
            <a:xfrm>
              <a:off x="6084168" y="3397333"/>
              <a:ext cx="2170466" cy="369332"/>
            </a:xfrm>
            <a:prstGeom prst="rect">
              <a:avLst/>
            </a:prstGeom>
            <a:noFill/>
          </p:spPr>
          <p:txBody>
            <a:bodyPr wrap="none" rtlCol="0">
              <a:spAutoFit/>
            </a:bodyPr>
            <a:lstStyle/>
            <a:p>
              <a:r>
                <a:rPr lang="it-IT" b="1" dirty="0" smtClean="0">
                  <a:latin typeface="Times New Roman" pitchFamily="18" charset="0"/>
                  <a:cs typeface="Times New Roman" pitchFamily="18" charset="0"/>
                </a:rPr>
                <a:t>F. Klein (1849-1925)</a:t>
              </a:r>
              <a:endParaRPr lang="it-IT" b="1" dirty="0">
                <a:latin typeface="Times New Roman" pitchFamily="18" charset="0"/>
                <a:cs typeface="Times New Roman" pitchFamily="18" charset="0"/>
              </a:endParaRPr>
            </a:p>
          </p:txBody>
        </p:sp>
      </p:grpSp>
      <p:sp>
        <p:nvSpPr>
          <p:cNvPr id="14" name="CasellaDiTesto 13"/>
          <p:cNvSpPr txBox="1"/>
          <p:nvPr/>
        </p:nvSpPr>
        <p:spPr>
          <a:xfrm>
            <a:off x="611560" y="1196752"/>
            <a:ext cx="5400600" cy="830997"/>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Sulla cosiddetta geometria non euclidea (1871 e 1873)</a:t>
            </a:r>
            <a:endParaRPr lang="it-IT" sz="2400" b="1" dirty="0">
              <a:latin typeface="Times New Roman" pitchFamily="18" charset="0"/>
              <a:cs typeface="Times New Roman" pitchFamily="18" charset="0"/>
            </a:endParaRPr>
          </a:p>
        </p:txBody>
      </p:sp>
      <p:sp>
        <p:nvSpPr>
          <p:cNvPr id="768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6806"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57200"/>
            <a:ext cx="152400" cy="200025"/>
          </a:xfrm>
          <a:prstGeom prst="rect">
            <a:avLst/>
          </a:prstGeom>
          <a:noFill/>
        </p:spPr>
      </p:pic>
      <p:pic>
        <p:nvPicPr>
          <p:cNvPr id="10" name="Picture 4" descr="Web del Politecnico di Milano">
            <a:hlinkClick r:id="rId5"/>
          </p:cNvPr>
          <p:cNvPicPr>
            <a:picLocks noChangeAspect="1" noChangeArrowheads="1"/>
          </p:cNvPicPr>
          <p:nvPr/>
        </p:nvPicPr>
        <p:blipFill>
          <a:blip r:embed="rId6"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grpSp>
        <p:nvGrpSpPr>
          <p:cNvPr id="35" name="Gruppo 34"/>
          <p:cNvGrpSpPr/>
          <p:nvPr/>
        </p:nvGrpSpPr>
        <p:grpSpPr>
          <a:xfrm>
            <a:off x="219853" y="3181309"/>
            <a:ext cx="8701002" cy="3385900"/>
            <a:chOff x="219853" y="3181309"/>
            <a:chExt cx="8701002" cy="3385900"/>
          </a:xfrm>
        </p:grpSpPr>
        <p:grpSp>
          <p:nvGrpSpPr>
            <p:cNvPr id="33" name="Gruppo 32"/>
            <p:cNvGrpSpPr/>
            <p:nvPr/>
          </p:nvGrpSpPr>
          <p:grpSpPr>
            <a:xfrm>
              <a:off x="219853" y="3284984"/>
              <a:ext cx="8701002" cy="3282225"/>
              <a:chOff x="219853" y="3284984"/>
              <a:chExt cx="8701002" cy="3282225"/>
            </a:xfrm>
          </p:grpSpPr>
          <p:graphicFrame>
            <p:nvGraphicFramePr>
              <p:cNvPr id="20" name="Oggetto 19"/>
              <p:cNvGraphicFramePr>
                <a:graphicFrameLocks noChangeAspect="1"/>
              </p:cNvGraphicFramePr>
              <p:nvPr/>
            </p:nvGraphicFramePr>
            <p:xfrm>
              <a:off x="827584" y="6152939"/>
              <a:ext cx="2304256" cy="372405"/>
            </p:xfrm>
            <a:graphic>
              <a:graphicData uri="http://schemas.openxmlformats.org/presentationml/2006/ole">
                <mc:AlternateContent xmlns:mc="http://schemas.openxmlformats.org/markup-compatibility/2006">
                  <mc:Choice xmlns:v="urn:schemas-microsoft-com:vml" Requires="v">
                    <p:oleObj spid="_x0000_s76809" name="Equazione" r:id="rId7" imgW="1257120" imgH="203040" progId="Equation.3">
                      <p:embed/>
                    </p:oleObj>
                  </mc:Choice>
                  <mc:Fallback>
                    <p:oleObj name="Equazione" r:id="rId7" imgW="125712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6152939"/>
                            <a:ext cx="2304256" cy="372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ggetto 21"/>
              <p:cNvGraphicFramePr>
                <a:graphicFrameLocks noChangeAspect="1"/>
              </p:cNvGraphicFramePr>
              <p:nvPr/>
            </p:nvGraphicFramePr>
            <p:xfrm>
              <a:off x="5940152" y="6165304"/>
              <a:ext cx="2160239" cy="401905"/>
            </p:xfrm>
            <a:graphic>
              <a:graphicData uri="http://schemas.openxmlformats.org/presentationml/2006/ole">
                <mc:AlternateContent xmlns:mc="http://schemas.openxmlformats.org/markup-compatibility/2006">
                  <mc:Choice xmlns:v="urn:schemas-microsoft-com:vml" Requires="v">
                    <p:oleObj spid="_x0000_s76810" name="Equazione" r:id="rId9" imgW="1091880" imgH="203040" progId="Equation.3">
                      <p:embed/>
                    </p:oleObj>
                  </mc:Choice>
                  <mc:Fallback>
                    <p:oleObj name="Equazione" r:id="rId9" imgW="1091880" imgH="20304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6165304"/>
                            <a:ext cx="2160239" cy="4019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6809" name="Picture 9"/>
              <p:cNvPicPr>
                <a:picLocks noChangeAspect="1" noChangeArrowheads="1"/>
              </p:cNvPicPr>
              <p:nvPr/>
            </p:nvPicPr>
            <p:blipFill>
              <a:blip r:embed="rId11" cstate="print"/>
              <a:srcRect/>
              <a:stretch>
                <a:fillRect/>
              </a:stretch>
            </p:blipFill>
            <p:spPr bwMode="auto">
              <a:xfrm>
                <a:off x="219853" y="3284984"/>
                <a:ext cx="8701002" cy="2856679"/>
              </a:xfrm>
              <a:prstGeom prst="rect">
                <a:avLst/>
              </a:prstGeom>
              <a:noFill/>
              <a:ln w="9525">
                <a:noFill/>
                <a:miter lim="800000"/>
                <a:headEnd/>
                <a:tailEnd/>
              </a:ln>
            </p:spPr>
          </p:pic>
        </p:grpSp>
        <p:grpSp>
          <p:nvGrpSpPr>
            <p:cNvPr id="34" name="Gruppo 33"/>
            <p:cNvGrpSpPr/>
            <p:nvPr/>
          </p:nvGrpSpPr>
          <p:grpSpPr>
            <a:xfrm>
              <a:off x="611560" y="3181309"/>
              <a:ext cx="6193518" cy="2057183"/>
              <a:chOff x="611560" y="3181309"/>
              <a:chExt cx="6193518" cy="2057183"/>
            </a:xfrm>
          </p:grpSpPr>
          <p:sp>
            <p:nvSpPr>
              <p:cNvPr id="25" name="CasellaDiTesto 24"/>
              <p:cNvSpPr txBox="1"/>
              <p:nvPr/>
            </p:nvSpPr>
            <p:spPr>
              <a:xfrm>
                <a:off x="1331640" y="4112894"/>
                <a:ext cx="338554" cy="369332"/>
              </a:xfrm>
              <a:prstGeom prst="rect">
                <a:avLst/>
              </a:prstGeom>
              <a:noFill/>
            </p:spPr>
            <p:txBody>
              <a:bodyPr wrap="none" rtlCol="0">
                <a:spAutoFit/>
              </a:bodyPr>
              <a:lstStyle/>
              <a:p>
                <a:r>
                  <a:rPr lang="it-IT" i="1" dirty="0" smtClean="0">
                    <a:latin typeface="Times New Roman" pitchFamily="18" charset="0"/>
                    <a:cs typeface="Times New Roman" pitchFamily="18" charset="0"/>
                  </a:rPr>
                  <a:t>A</a:t>
                </a:r>
                <a:endParaRPr lang="it-IT" i="1" dirty="0">
                  <a:latin typeface="Times New Roman" pitchFamily="18" charset="0"/>
                  <a:cs typeface="Times New Roman" pitchFamily="18" charset="0"/>
                </a:endParaRPr>
              </a:p>
            </p:txBody>
          </p:sp>
          <p:sp>
            <p:nvSpPr>
              <p:cNvPr id="26" name="CasellaDiTesto 25"/>
              <p:cNvSpPr txBox="1"/>
              <p:nvPr/>
            </p:nvSpPr>
            <p:spPr>
              <a:xfrm>
                <a:off x="2195736" y="3995772"/>
                <a:ext cx="338554" cy="369332"/>
              </a:xfrm>
              <a:prstGeom prst="rect">
                <a:avLst/>
              </a:prstGeom>
              <a:noFill/>
            </p:spPr>
            <p:txBody>
              <a:bodyPr wrap="none" rtlCol="0">
                <a:spAutoFit/>
              </a:bodyPr>
              <a:lstStyle/>
              <a:p>
                <a:r>
                  <a:rPr lang="it-IT" i="1" dirty="0" smtClean="0">
                    <a:latin typeface="Times New Roman" pitchFamily="18" charset="0"/>
                    <a:cs typeface="Times New Roman" pitchFamily="18" charset="0"/>
                  </a:rPr>
                  <a:t>B</a:t>
                </a:r>
                <a:endParaRPr lang="it-IT" i="1" dirty="0">
                  <a:latin typeface="Times New Roman" pitchFamily="18" charset="0"/>
                  <a:cs typeface="Times New Roman" pitchFamily="18" charset="0"/>
                </a:endParaRPr>
              </a:p>
            </p:txBody>
          </p:sp>
          <p:sp>
            <p:nvSpPr>
              <p:cNvPr id="27" name="CasellaDiTesto 26"/>
              <p:cNvSpPr txBox="1"/>
              <p:nvPr/>
            </p:nvSpPr>
            <p:spPr>
              <a:xfrm>
                <a:off x="611560" y="4211796"/>
                <a:ext cx="351378" cy="369332"/>
              </a:xfrm>
              <a:prstGeom prst="rect">
                <a:avLst/>
              </a:prstGeom>
              <a:noFill/>
            </p:spPr>
            <p:txBody>
              <a:bodyPr wrap="none" rtlCol="0">
                <a:spAutoFit/>
              </a:bodyPr>
              <a:lstStyle/>
              <a:p>
                <a:r>
                  <a:rPr lang="it-IT" i="1" dirty="0" smtClean="0">
                    <a:latin typeface="Times New Roman" pitchFamily="18" charset="0"/>
                    <a:cs typeface="Times New Roman" pitchFamily="18" charset="0"/>
                  </a:rPr>
                  <a:t>U</a:t>
                </a:r>
                <a:endParaRPr lang="it-IT" i="1" dirty="0">
                  <a:latin typeface="Times New Roman" pitchFamily="18" charset="0"/>
                  <a:cs typeface="Times New Roman" pitchFamily="18" charset="0"/>
                </a:endParaRPr>
              </a:p>
            </p:txBody>
          </p:sp>
          <p:sp>
            <p:nvSpPr>
              <p:cNvPr id="28" name="CasellaDiTesto 27"/>
              <p:cNvSpPr txBox="1"/>
              <p:nvPr/>
            </p:nvSpPr>
            <p:spPr>
              <a:xfrm>
                <a:off x="3100173" y="3789040"/>
                <a:ext cx="325730" cy="369332"/>
              </a:xfrm>
              <a:prstGeom prst="rect">
                <a:avLst/>
              </a:prstGeom>
              <a:noFill/>
            </p:spPr>
            <p:txBody>
              <a:bodyPr wrap="none" rtlCol="0">
                <a:spAutoFit/>
              </a:bodyPr>
              <a:lstStyle/>
              <a:p>
                <a:r>
                  <a:rPr lang="it-IT" i="1" dirty="0" smtClean="0">
                    <a:latin typeface="Times New Roman" pitchFamily="18" charset="0"/>
                    <a:cs typeface="Times New Roman" pitchFamily="18" charset="0"/>
                  </a:rPr>
                  <a:t>V</a:t>
                </a:r>
                <a:endParaRPr lang="it-IT" i="1" dirty="0">
                  <a:latin typeface="Times New Roman" pitchFamily="18" charset="0"/>
                  <a:cs typeface="Times New Roman" pitchFamily="18" charset="0"/>
                </a:endParaRPr>
              </a:p>
            </p:txBody>
          </p:sp>
          <p:sp>
            <p:nvSpPr>
              <p:cNvPr id="29" name="CasellaDiTesto 28"/>
              <p:cNvSpPr txBox="1"/>
              <p:nvPr/>
            </p:nvSpPr>
            <p:spPr>
              <a:xfrm>
                <a:off x="5436096" y="4869160"/>
                <a:ext cx="288032" cy="369332"/>
              </a:xfrm>
              <a:prstGeom prst="rect">
                <a:avLst/>
              </a:prstGeom>
              <a:noFill/>
              <a:ln>
                <a:noFill/>
              </a:ln>
            </p:spPr>
            <p:txBody>
              <a:bodyPr wrap="square" rtlCol="0">
                <a:spAutoFit/>
              </a:bodyPr>
              <a:lstStyle/>
              <a:p>
                <a:r>
                  <a:rPr lang="it-IT" i="1" dirty="0" smtClean="0">
                    <a:latin typeface="Times New Roman" pitchFamily="18" charset="0"/>
                    <a:cs typeface="Times New Roman" pitchFamily="18" charset="0"/>
                  </a:rPr>
                  <a:t>a</a:t>
                </a:r>
                <a:endParaRPr lang="it-IT" i="1" dirty="0">
                  <a:latin typeface="Times New Roman" pitchFamily="18" charset="0"/>
                  <a:cs typeface="Times New Roman" pitchFamily="18" charset="0"/>
                </a:endParaRPr>
              </a:p>
            </p:txBody>
          </p:sp>
          <p:sp>
            <p:nvSpPr>
              <p:cNvPr id="30" name="CasellaDiTesto 29"/>
              <p:cNvSpPr txBox="1"/>
              <p:nvPr/>
            </p:nvSpPr>
            <p:spPr>
              <a:xfrm>
                <a:off x="5868144" y="3501008"/>
                <a:ext cx="306494" cy="369332"/>
              </a:xfrm>
              <a:prstGeom prst="rect">
                <a:avLst/>
              </a:prstGeom>
              <a:noFill/>
            </p:spPr>
            <p:txBody>
              <a:bodyPr wrap="none" rtlCol="0">
                <a:spAutoFit/>
              </a:bodyPr>
              <a:lstStyle/>
              <a:p>
                <a:r>
                  <a:rPr lang="it-IT" i="1" dirty="0" smtClean="0">
                    <a:latin typeface="Times New Roman" pitchFamily="18" charset="0"/>
                    <a:cs typeface="Times New Roman" pitchFamily="18" charset="0"/>
                  </a:rPr>
                  <a:t>b</a:t>
                </a:r>
                <a:endParaRPr lang="it-IT" i="1" dirty="0">
                  <a:latin typeface="Times New Roman" pitchFamily="18" charset="0"/>
                  <a:cs typeface="Times New Roman" pitchFamily="18" charset="0"/>
                </a:endParaRPr>
              </a:p>
            </p:txBody>
          </p:sp>
          <p:sp>
            <p:nvSpPr>
              <p:cNvPr id="31" name="CasellaDiTesto 30"/>
              <p:cNvSpPr txBox="1"/>
              <p:nvPr/>
            </p:nvSpPr>
            <p:spPr>
              <a:xfrm>
                <a:off x="5377535" y="3861048"/>
                <a:ext cx="306494" cy="369332"/>
              </a:xfrm>
              <a:prstGeom prst="rect">
                <a:avLst/>
              </a:prstGeom>
              <a:noFill/>
            </p:spPr>
            <p:txBody>
              <a:bodyPr wrap="none" rtlCol="0">
                <a:spAutoFit/>
              </a:bodyPr>
              <a:lstStyle/>
              <a:p>
                <a:r>
                  <a:rPr lang="it-IT" i="1" dirty="0" smtClean="0">
                    <a:latin typeface="Times New Roman" pitchFamily="18" charset="0"/>
                    <a:cs typeface="Times New Roman" pitchFamily="18" charset="0"/>
                  </a:rPr>
                  <a:t>u</a:t>
                </a:r>
                <a:endParaRPr lang="it-IT" i="1" dirty="0">
                  <a:latin typeface="Times New Roman" pitchFamily="18" charset="0"/>
                  <a:cs typeface="Times New Roman" pitchFamily="18" charset="0"/>
                </a:endParaRPr>
              </a:p>
            </p:txBody>
          </p:sp>
          <p:sp>
            <p:nvSpPr>
              <p:cNvPr id="32" name="CasellaDiTesto 31"/>
              <p:cNvSpPr txBox="1"/>
              <p:nvPr/>
            </p:nvSpPr>
            <p:spPr>
              <a:xfrm>
                <a:off x="6516216" y="3181309"/>
                <a:ext cx="288862" cy="369332"/>
              </a:xfrm>
              <a:prstGeom prst="rect">
                <a:avLst/>
              </a:prstGeom>
              <a:noFill/>
            </p:spPr>
            <p:txBody>
              <a:bodyPr wrap="none" rtlCol="0">
                <a:spAutoFit/>
              </a:bodyPr>
              <a:lstStyle/>
              <a:p>
                <a:r>
                  <a:rPr lang="it-IT" i="1" dirty="0" smtClean="0">
                    <a:latin typeface="Times New Roman" pitchFamily="18" charset="0"/>
                    <a:cs typeface="Times New Roman" pitchFamily="18" charset="0"/>
                  </a:rPr>
                  <a:t>v</a:t>
                </a:r>
                <a:endParaRPr lang="it-IT" i="1" dirty="0">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grpSp>
        <p:nvGrpSpPr>
          <p:cNvPr id="15" name="Gruppo 14"/>
          <p:cNvGrpSpPr/>
          <p:nvPr/>
        </p:nvGrpSpPr>
        <p:grpSpPr>
          <a:xfrm>
            <a:off x="179512" y="2191504"/>
            <a:ext cx="8763029" cy="2677656"/>
            <a:chOff x="179512" y="1700808"/>
            <a:chExt cx="8763029" cy="2677656"/>
          </a:xfrm>
        </p:grpSpPr>
        <p:sp>
          <p:nvSpPr>
            <p:cNvPr id="9" name="CasellaDiTesto 8"/>
            <p:cNvSpPr txBox="1"/>
            <p:nvPr/>
          </p:nvSpPr>
          <p:spPr>
            <a:xfrm>
              <a:off x="179512" y="1700808"/>
              <a:ext cx="4536504" cy="2677656"/>
            </a:xfrm>
            <a:prstGeom prst="rect">
              <a:avLst/>
            </a:prstGeom>
            <a:noFill/>
            <a:ln w="9525">
              <a:solidFill>
                <a:schemeClr val="tx1"/>
              </a:solidFill>
            </a:ln>
          </p:spPr>
          <p:txBody>
            <a:bodyPr wrap="square" rtlCol="0">
              <a:spAutoFit/>
            </a:bodyPr>
            <a:lstStyle/>
            <a:p>
              <a:r>
                <a:rPr lang="it-IT" sz="2400" b="1" dirty="0" smtClean="0">
                  <a:latin typeface="Times New Roman" pitchFamily="18" charset="0"/>
                  <a:cs typeface="Times New Roman" pitchFamily="18" charset="0"/>
                </a:rPr>
                <a:t>L’assoluto è una conica non degenere reale</a:t>
              </a:r>
            </a:p>
            <a:p>
              <a:endParaRPr lang="it-IT" sz="2400" b="1"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L’assoluto è una conica non degenere immaginaria</a:t>
              </a:r>
            </a:p>
            <a:p>
              <a:endParaRPr lang="it-IT" sz="2400" b="1"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L’assoluto è una conica degenere</a:t>
              </a:r>
              <a:endParaRPr lang="it-IT" sz="2400" b="1" dirty="0">
                <a:latin typeface="Times New Roman" pitchFamily="18" charset="0"/>
                <a:cs typeface="Times New Roman" pitchFamily="18" charset="0"/>
              </a:endParaRPr>
            </a:p>
          </p:txBody>
        </p:sp>
        <p:sp>
          <p:nvSpPr>
            <p:cNvPr id="12" name="CasellaDiTesto 11"/>
            <p:cNvSpPr txBox="1"/>
            <p:nvPr/>
          </p:nvSpPr>
          <p:spPr>
            <a:xfrm>
              <a:off x="5967046" y="1700808"/>
              <a:ext cx="2975495" cy="2677656"/>
            </a:xfrm>
            <a:prstGeom prst="rect">
              <a:avLst/>
            </a:prstGeom>
            <a:noFill/>
            <a:ln w="9525">
              <a:solidFill>
                <a:schemeClr val="tx1"/>
              </a:solidFill>
            </a:ln>
          </p:spPr>
          <p:txBody>
            <a:bodyPr wrap="none" rtlCol="0">
              <a:spAutoFit/>
            </a:bodyPr>
            <a:lstStyle/>
            <a:p>
              <a:r>
                <a:rPr lang="it-IT" sz="2400" b="1" dirty="0" smtClean="0">
                  <a:latin typeface="Times New Roman" pitchFamily="18" charset="0"/>
                  <a:cs typeface="Times New Roman" pitchFamily="18" charset="0"/>
                </a:rPr>
                <a:t>Geometria iperbolica</a:t>
              </a:r>
            </a:p>
            <a:p>
              <a:endParaRPr lang="it-IT" sz="2400" b="1" dirty="0" smtClean="0">
                <a:latin typeface="Times New Roman" pitchFamily="18" charset="0"/>
                <a:cs typeface="Times New Roman" pitchFamily="18" charset="0"/>
              </a:endParaRPr>
            </a:p>
            <a:p>
              <a:endParaRPr lang="it-IT" sz="2400" b="1"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Geometria ellittica</a:t>
              </a:r>
            </a:p>
            <a:p>
              <a:endParaRPr lang="it-IT" sz="2400" b="1" dirty="0" smtClean="0">
                <a:latin typeface="Times New Roman" pitchFamily="18" charset="0"/>
                <a:cs typeface="Times New Roman" pitchFamily="18" charset="0"/>
              </a:endParaRPr>
            </a:p>
            <a:p>
              <a:endParaRPr lang="it-IT" sz="2400" b="1"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Geometria euclidea</a:t>
              </a:r>
              <a:endParaRPr lang="it-IT" sz="2400" b="1" dirty="0">
                <a:latin typeface="Times New Roman" pitchFamily="18" charset="0"/>
                <a:cs typeface="Times New Roman" pitchFamily="18" charset="0"/>
              </a:endParaRPr>
            </a:p>
          </p:txBody>
        </p:sp>
        <p:sp>
          <p:nvSpPr>
            <p:cNvPr id="14" name="Freccia bidirezionale orizzontale 13"/>
            <p:cNvSpPr/>
            <p:nvPr/>
          </p:nvSpPr>
          <p:spPr>
            <a:xfrm>
              <a:off x="4742910" y="2852936"/>
              <a:ext cx="1216152" cy="288032"/>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CasellaDiTesto 15"/>
          <p:cNvSpPr txBox="1"/>
          <p:nvPr/>
        </p:nvSpPr>
        <p:spPr>
          <a:xfrm>
            <a:off x="2411760" y="539969"/>
            <a:ext cx="4271490" cy="584775"/>
          </a:xfrm>
          <a:prstGeom prst="rect">
            <a:avLst/>
          </a:prstGeom>
          <a:noFill/>
        </p:spPr>
        <p:txBody>
          <a:bodyPr wrap="none" rtlCol="0">
            <a:spAutoFit/>
          </a:bodyPr>
          <a:lstStyle/>
          <a:p>
            <a:r>
              <a:rPr lang="it-IT" sz="3200" b="1" dirty="0" smtClean="0">
                <a:latin typeface="Times New Roman" pitchFamily="18" charset="0"/>
                <a:cs typeface="Times New Roman" pitchFamily="18" charset="0"/>
              </a:rPr>
              <a:t>L’unità della geometria</a:t>
            </a:r>
            <a:endParaRPr lang="it-IT"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ttangolo 8"/>
          <p:cNvSpPr/>
          <p:nvPr/>
        </p:nvSpPr>
        <p:spPr>
          <a:xfrm>
            <a:off x="2051720" y="476672"/>
            <a:ext cx="4905510" cy="584775"/>
          </a:xfrm>
          <a:prstGeom prst="rect">
            <a:avLst/>
          </a:prstGeom>
        </p:spPr>
        <p:txBody>
          <a:bodyPr wrap="none">
            <a:spAutoFit/>
          </a:bodyPr>
          <a:lstStyle/>
          <a:p>
            <a:r>
              <a:rPr lang="it-IT" sz="3200" b="1" dirty="0" smtClean="0">
                <a:latin typeface="Times New Roman" pitchFamily="18" charset="0"/>
                <a:cs typeface="Times New Roman" pitchFamily="18" charset="0"/>
              </a:rPr>
              <a:t>La concezione dello spazio </a:t>
            </a:r>
            <a:endParaRPr lang="it-IT" sz="3200" dirty="0">
              <a:latin typeface="Times New Roman" pitchFamily="18" charset="0"/>
              <a:cs typeface="Times New Roman" pitchFamily="18" charset="0"/>
            </a:endParaRPr>
          </a:p>
        </p:txBody>
      </p:sp>
      <p:sp>
        <p:nvSpPr>
          <p:cNvPr id="12" name="CasellaDiTesto 11"/>
          <p:cNvSpPr txBox="1"/>
          <p:nvPr/>
        </p:nvSpPr>
        <p:spPr>
          <a:xfrm>
            <a:off x="539552" y="1412776"/>
            <a:ext cx="8178842" cy="1938992"/>
          </a:xfrm>
          <a:prstGeom prst="rect">
            <a:avLst/>
          </a:prstGeom>
          <a:noFill/>
        </p:spPr>
        <p:txBody>
          <a:bodyPr wrap="none" rtlCol="0">
            <a:spAutoFit/>
          </a:bodyPr>
          <a:lstStyle/>
          <a:p>
            <a:pPr>
              <a:spcBef>
                <a:spcPct val="20000"/>
              </a:spcBef>
            </a:pPr>
            <a:r>
              <a:rPr lang="it-IT" sz="2400" b="1" i="1" dirty="0" smtClean="0">
                <a:latin typeface="Times New Roman" pitchFamily="18" charset="0"/>
                <a:cs typeface="Times New Roman" pitchFamily="18" charset="0"/>
              </a:rPr>
              <a:t>Lo spazio in sé, separatamente considerato, per noi non esiste. </a:t>
            </a:r>
          </a:p>
          <a:p>
            <a:pPr>
              <a:spcBef>
                <a:spcPct val="20000"/>
              </a:spcBef>
            </a:pPr>
            <a:r>
              <a:rPr lang="it-IT" sz="2400" b="1" i="1" dirty="0" smtClean="0">
                <a:latin typeface="Times New Roman" pitchFamily="18" charset="0"/>
                <a:cs typeface="Times New Roman" pitchFamily="18" charset="0"/>
              </a:rPr>
              <a:t>Detto ciò, nessuna contraddizione può presentarsi nella nostra </a:t>
            </a:r>
          </a:p>
          <a:p>
            <a:pPr>
              <a:spcBef>
                <a:spcPct val="20000"/>
              </a:spcBef>
            </a:pPr>
            <a:r>
              <a:rPr lang="it-IT" sz="2400" b="1" i="1" dirty="0" smtClean="0">
                <a:latin typeface="Times New Roman" pitchFamily="18" charset="0"/>
                <a:cs typeface="Times New Roman" pitchFamily="18" charset="0"/>
              </a:rPr>
              <a:t>mente ammettendo che certe forze in natura seguano una loro </a:t>
            </a:r>
          </a:p>
          <a:p>
            <a:pPr>
              <a:spcBef>
                <a:spcPct val="20000"/>
              </a:spcBef>
            </a:pPr>
            <a:r>
              <a:rPr lang="it-IT" sz="2400" b="1" i="1" dirty="0" smtClean="0">
                <a:latin typeface="Times New Roman" pitchFamily="18" charset="0"/>
                <a:cs typeface="Times New Roman" pitchFamily="18" charset="0"/>
              </a:rPr>
              <a:t>particolare geometria e altre, un’altra</a:t>
            </a:r>
            <a:endParaRPr lang="it-IT" sz="2400" b="1" dirty="0" smtClean="0">
              <a:latin typeface="Times New Roman" pitchFamily="18" charset="0"/>
              <a:cs typeface="Times New Roman" pitchFamily="18" charset="0"/>
            </a:endParaRPr>
          </a:p>
          <a:p>
            <a:pPr>
              <a:spcBef>
                <a:spcPct val="20000"/>
              </a:spcBef>
            </a:pPr>
            <a:endParaRPr lang="it-IT" sz="800" b="1" dirty="0" smtClean="0">
              <a:latin typeface="Times New Roman" pitchFamily="18" charset="0"/>
              <a:cs typeface="Times New Roman" pitchFamily="18" charset="0"/>
            </a:endParaRPr>
          </a:p>
        </p:txBody>
      </p:sp>
      <p:sp>
        <p:nvSpPr>
          <p:cNvPr id="14" name="CasellaDiTesto 13"/>
          <p:cNvSpPr txBox="1"/>
          <p:nvPr/>
        </p:nvSpPr>
        <p:spPr>
          <a:xfrm>
            <a:off x="467544" y="3548506"/>
            <a:ext cx="7992888" cy="3120854"/>
          </a:xfrm>
          <a:prstGeom prst="rect">
            <a:avLst/>
          </a:prstGeom>
          <a:noFill/>
        </p:spPr>
        <p:txBody>
          <a:bodyPr wrap="square" rtlCol="0">
            <a:spAutoFit/>
          </a:bodyPr>
          <a:lstStyle/>
          <a:p>
            <a:pPr>
              <a:spcBef>
                <a:spcPct val="20000"/>
              </a:spcBef>
            </a:pPr>
            <a:r>
              <a:rPr lang="it-IT" sz="2400" b="1" i="1" dirty="0" smtClean="0">
                <a:latin typeface="Times New Roman" pitchFamily="18" charset="0"/>
                <a:cs typeface="Times New Roman" pitchFamily="18" charset="0"/>
              </a:rPr>
              <a:t>Non si può dubitare di un’unica cosa, che le forze producano da sé i movimenti, le velocità, il tempo, le masse e perfino le distanze e gli angoli</a:t>
            </a:r>
          </a:p>
          <a:p>
            <a:pPr>
              <a:spcBef>
                <a:spcPct val="20000"/>
              </a:spcBef>
            </a:pPr>
            <a:endParaRPr lang="it-IT" sz="800" b="1" i="1" dirty="0" smtClean="0">
              <a:latin typeface="Times New Roman" pitchFamily="18" charset="0"/>
              <a:cs typeface="Times New Roman" pitchFamily="18" charset="0"/>
            </a:endParaRPr>
          </a:p>
          <a:p>
            <a:pPr>
              <a:spcBef>
                <a:spcPct val="20000"/>
              </a:spcBef>
            </a:pPr>
            <a:r>
              <a:rPr lang="it-IT" sz="2400" b="1" dirty="0" smtClean="0">
                <a:latin typeface="Times New Roman" pitchFamily="18" charset="0"/>
                <a:cs typeface="Times New Roman" pitchFamily="18" charset="0"/>
              </a:rPr>
              <a:t>(</a:t>
            </a:r>
            <a:r>
              <a:rPr lang="it-IT" sz="2400" b="1" dirty="0" err="1" smtClean="0">
                <a:latin typeface="Times New Roman" pitchFamily="18" charset="0"/>
                <a:cs typeface="Times New Roman" pitchFamily="18" charset="0"/>
              </a:rPr>
              <a:t>Lobačevskij</a:t>
            </a:r>
            <a:r>
              <a:rPr lang="it-IT" sz="2400" b="1" dirty="0" smtClean="0">
                <a:latin typeface="Times New Roman" pitchFamily="18" charset="0"/>
                <a:cs typeface="Times New Roman" pitchFamily="18" charset="0"/>
              </a:rPr>
              <a:t>, Nuovi principi della geometria, 1835-1838)</a:t>
            </a:r>
            <a:r>
              <a:rPr lang="it-IT" sz="2400" dirty="0" smtClean="0">
                <a:latin typeface="Times New Roman" pitchFamily="18" charset="0"/>
                <a:cs typeface="Times New Roman" pitchFamily="18" charset="0"/>
              </a:rPr>
              <a:t> </a:t>
            </a:r>
          </a:p>
          <a:p>
            <a:pPr>
              <a:spcBef>
                <a:spcPct val="20000"/>
              </a:spcBef>
            </a:pPr>
            <a:endParaRPr lang="it-IT" sz="2400" b="1" i="1" dirty="0" smtClean="0">
              <a:latin typeface="Times New Roman" pitchFamily="18" charset="0"/>
              <a:cs typeface="Times New Roman" pitchFamily="18" charset="0"/>
            </a:endParaRPr>
          </a:p>
          <a:p>
            <a:pPr>
              <a:spcBef>
                <a:spcPct val="20000"/>
              </a:spcBef>
            </a:pPr>
            <a:endParaRPr lang="it-IT" sz="2400" b="1" i="1" dirty="0" smtClean="0">
              <a:latin typeface="Times New Roman" pitchFamily="18" charset="0"/>
              <a:cs typeface="Times New Roman" pitchFamily="18" charset="0"/>
            </a:endParaRPr>
          </a:p>
          <a:p>
            <a:pPr>
              <a:spcBef>
                <a:spcPct val="20000"/>
              </a:spcBef>
            </a:pPr>
            <a:endParaRPr lang="it-IT"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2"/>
          <p:cNvSpPr txBox="1">
            <a:spLocks noChangeArrowheads="1"/>
          </p:cNvSpPr>
          <p:nvPr/>
        </p:nvSpPr>
        <p:spPr bwMode="auto">
          <a:xfrm>
            <a:off x="1475656" y="478994"/>
            <a:ext cx="6192688" cy="861774"/>
          </a:xfrm>
          <a:prstGeom prst="rect">
            <a:avLst/>
          </a:prstGeom>
          <a:noFill/>
          <a:ln w="9525">
            <a:noFill/>
            <a:miter lim="800000"/>
            <a:headEnd/>
            <a:tailEnd/>
          </a:ln>
          <a:effectLst/>
        </p:spPr>
        <p:txBody>
          <a:bodyPr wrap="square">
            <a:spAutoFit/>
          </a:bodyPr>
          <a:lstStyle/>
          <a:p>
            <a:pPr>
              <a:spcBef>
                <a:spcPct val="20000"/>
              </a:spcBef>
            </a:pPr>
            <a:r>
              <a:rPr lang="en-US" sz="3200" b="1" dirty="0" smtClean="0">
                <a:latin typeface="Times New Roman" pitchFamily="18" charset="0"/>
                <a:cs typeface="Times New Roman" pitchFamily="18" charset="0"/>
              </a:rPr>
              <a:t>Lo </a:t>
            </a:r>
            <a:r>
              <a:rPr lang="en-US" sz="3200" b="1" dirty="0" err="1" smtClean="0">
                <a:latin typeface="Times New Roman" pitchFamily="18" charset="0"/>
                <a:cs typeface="Times New Roman" pitchFamily="18" charset="0"/>
              </a:rPr>
              <a:t>spazio</a:t>
            </a:r>
            <a:r>
              <a:rPr lang="en-US" sz="3200" b="1" dirty="0" smtClean="0">
                <a:latin typeface="Times New Roman" pitchFamily="18" charset="0"/>
                <a:cs typeface="Times New Roman" pitchFamily="18" charset="0"/>
              </a:rPr>
              <a:t> e l</a:t>
            </a:r>
            <a:r>
              <a:rPr lang="it-IT" sz="3200" b="1" dirty="0">
                <a:latin typeface="Times New Roman" pitchFamily="18" charset="0"/>
                <a:cs typeface="Times New Roman" pitchFamily="18" charset="0"/>
              </a:rPr>
              <a:t>a cultura scientifica</a:t>
            </a:r>
          </a:p>
          <a:p>
            <a:endParaRPr lang="it-IT" dirty="0"/>
          </a:p>
        </p:txBody>
      </p:sp>
      <p:sp>
        <p:nvSpPr>
          <p:cNvPr id="12" name="Text Box 3"/>
          <p:cNvSpPr txBox="1">
            <a:spLocks noChangeArrowheads="1"/>
          </p:cNvSpPr>
          <p:nvPr/>
        </p:nvSpPr>
        <p:spPr bwMode="auto">
          <a:xfrm>
            <a:off x="251520" y="1437856"/>
            <a:ext cx="8922635" cy="4727448"/>
          </a:xfrm>
          <a:prstGeom prst="rect">
            <a:avLst/>
          </a:prstGeom>
          <a:noFill/>
          <a:ln w="9525">
            <a:noFill/>
            <a:miter lim="800000"/>
            <a:headEnd/>
            <a:tailEnd/>
          </a:ln>
          <a:effectLst/>
        </p:spPr>
        <p:txBody>
          <a:bodyPr wrap="none">
            <a:spAutoFit/>
          </a:bodyPr>
          <a:lstStyle/>
          <a:p>
            <a:pPr>
              <a:spcBef>
                <a:spcPct val="20000"/>
              </a:spcBef>
            </a:pPr>
            <a:r>
              <a:rPr lang="it-IT" sz="2400" b="1" dirty="0" smtClean="0">
                <a:latin typeface="Times New Roman" pitchFamily="18" charset="0"/>
                <a:cs typeface="Times New Roman" pitchFamily="18" charset="0"/>
              </a:rPr>
              <a:t>… </a:t>
            </a:r>
            <a:r>
              <a:rPr lang="it-IT" sz="2400" b="1" i="1" dirty="0" smtClean="0">
                <a:latin typeface="Times New Roman" pitchFamily="18" charset="0"/>
                <a:cs typeface="Times New Roman" pitchFamily="18" charset="0"/>
              </a:rPr>
              <a:t>se </a:t>
            </a:r>
            <a:r>
              <a:rPr lang="it-IT" sz="2400" b="1" i="1" dirty="0">
                <a:latin typeface="Times New Roman" pitchFamily="18" charset="0"/>
                <a:cs typeface="Times New Roman" pitchFamily="18" charset="0"/>
              </a:rPr>
              <a:t>Dio esiste, e se in realtà ha creato la terra, l’ha creata, </a:t>
            </a:r>
          </a:p>
          <a:p>
            <a:pPr>
              <a:spcBef>
                <a:spcPct val="20000"/>
              </a:spcBef>
            </a:pPr>
            <a:r>
              <a:rPr lang="it-IT" sz="2400" b="1" i="1" dirty="0">
                <a:latin typeface="Times New Roman" pitchFamily="18" charset="0"/>
                <a:cs typeface="Times New Roman" pitchFamily="18" charset="0"/>
              </a:rPr>
              <a:t>come ci è perfettamente noto, secondo la geometria euclidea, e ha</a:t>
            </a:r>
          </a:p>
          <a:p>
            <a:pPr>
              <a:spcBef>
                <a:spcPct val="20000"/>
              </a:spcBef>
            </a:pPr>
            <a:r>
              <a:rPr lang="it-IT" sz="2400" b="1" i="1" dirty="0">
                <a:latin typeface="Times New Roman" pitchFamily="18" charset="0"/>
                <a:cs typeface="Times New Roman" pitchFamily="18" charset="0"/>
              </a:rPr>
              <a:t> creato lo spirito umano dandogli soltanto la nozione delle tre </a:t>
            </a:r>
          </a:p>
          <a:p>
            <a:pPr>
              <a:spcBef>
                <a:spcPct val="20000"/>
              </a:spcBef>
            </a:pPr>
            <a:r>
              <a:rPr lang="it-IT" sz="2400" b="1" i="1" dirty="0">
                <a:latin typeface="Times New Roman" pitchFamily="18" charset="0"/>
                <a:cs typeface="Times New Roman" pitchFamily="18" charset="0"/>
              </a:rPr>
              <a:t>dimensioni dello spazio. Nondimeno si sono trovati e si trovano </a:t>
            </a:r>
          </a:p>
          <a:p>
            <a:pPr>
              <a:spcBef>
                <a:spcPct val="20000"/>
              </a:spcBef>
            </a:pPr>
            <a:r>
              <a:rPr lang="it-IT" sz="2400" b="1" i="1" dirty="0">
                <a:latin typeface="Times New Roman" pitchFamily="18" charset="0"/>
                <a:cs typeface="Times New Roman" pitchFamily="18" charset="0"/>
              </a:rPr>
              <a:t>tuttora  geometri e filosofi, anche fra i più illustri, i quali dubitano </a:t>
            </a:r>
          </a:p>
          <a:p>
            <a:pPr>
              <a:spcBef>
                <a:spcPct val="20000"/>
              </a:spcBef>
            </a:pPr>
            <a:r>
              <a:rPr lang="it-IT" sz="2400" b="1" i="1" dirty="0">
                <a:latin typeface="Times New Roman" pitchFamily="18" charset="0"/>
                <a:cs typeface="Times New Roman" pitchFamily="18" charset="0"/>
              </a:rPr>
              <a:t>che tutto l’universo o, con espressione anche più larga, tutto </a:t>
            </a:r>
          </a:p>
          <a:p>
            <a:pPr>
              <a:spcBef>
                <a:spcPct val="20000"/>
              </a:spcBef>
            </a:pPr>
            <a:r>
              <a:rPr lang="it-IT" sz="2400" b="1" i="1" dirty="0">
                <a:latin typeface="Times New Roman" pitchFamily="18" charset="0"/>
                <a:cs typeface="Times New Roman" pitchFamily="18" charset="0"/>
              </a:rPr>
              <a:t>l’esistente sia stato creato soltanto in conformità della geometria </a:t>
            </a:r>
          </a:p>
          <a:p>
            <a:pPr>
              <a:spcBef>
                <a:spcPct val="20000"/>
              </a:spcBef>
            </a:pPr>
            <a:r>
              <a:rPr lang="it-IT" sz="2400" b="1" i="1" dirty="0">
                <a:latin typeface="Times New Roman" pitchFamily="18" charset="0"/>
                <a:cs typeface="Times New Roman" pitchFamily="18" charset="0"/>
              </a:rPr>
              <a:t>euclidea, e osano perfino supporre che due linee parallele, le quali, </a:t>
            </a:r>
          </a:p>
          <a:p>
            <a:pPr>
              <a:spcBef>
                <a:spcPct val="20000"/>
              </a:spcBef>
            </a:pPr>
            <a:r>
              <a:rPr lang="it-IT" sz="2400" b="1" i="1" dirty="0">
                <a:latin typeface="Times New Roman" pitchFamily="18" charset="0"/>
                <a:cs typeface="Times New Roman" pitchFamily="18" charset="0"/>
              </a:rPr>
              <a:t>secondo Euclide, non possono assolutamente incontrarsi sulla terra, </a:t>
            </a:r>
          </a:p>
          <a:p>
            <a:pPr>
              <a:spcBef>
                <a:spcPct val="20000"/>
              </a:spcBef>
            </a:pPr>
            <a:r>
              <a:rPr lang="it-IT" sz="2400" b="1" i="1" dirty="0">
                <a:latin typeface="Times New Roman" pitchFamily="18" charset="0"/>
                <a:cs typeface="Times New Roman" pitchFamily="18" charset="0"/>
              </a:rPr>
              <a:t>possano invece incontrarsi in qualche punto </a:t>
            </a:r>
            <a:r>
              <a:rPr lang="it-IT" sz="2400" b="1" i="1" dirty="0" smtClean="0">
                <a:latin typeface="Times New Roman" pitchFamily="18" charset="0"/>
                <a:cs typeface="Times New Roman" pitchFamily="18" charset="0"/>
              </a:rPr>
              <a:t>dell’infinito</a:t>
            </a:r>
            <a:endParaRPr lang="it-IT" sz="2400" b="1" dirty="0">
              <a:latin typeface="Times New Roman" pitchFamily="18" charset="0"/>
              <a:cs typeface="Times New Roman" pitchFamily="18" charset="0"/>
            </a:endParaRPr>
          </a:p>
          <a:p>
            <a:endParaRPr lang="it-IT"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2"/>
          <p:cNvSpPr txBox="1">
            <a:spLocks noChangeArrowheads="1"/>
          </p:cNvSpPr>
          <p:nvPr/>
        </p:nvSpPr>
        <p:spPr bwMode="auto">
          <a:xfrm>
            <a:off x="457200" y="1524000"/>
            <a:ext cx="8183651" cy="2068259"/>
          </a:xfrm>
          <a:prstGeom prst="rect">
            <a:avLst/>
          </a:prstGeom>
          <a:noFill/>
          <a:ln w="9525">
            <a:noFill/>
            <a:miter lim="800000"/>
            <a:headEnd/>
            <a:tailEnd/>
          </a:ln>
          <a:effectLst/>
        </p:spPr>
        <p:txBody>
          <a:bodyPr wrap="none">
            <a:spAutoFit/>
          </a:bodyPr>
          <a:lstStyle/>
          <a:p>
            <a:pPr>
              <a:spcBef>
                <a:spcPct val="20000"/>
              </a:spcBef>
            </a:pPr>
            <a:r>
              <a:rPr lang="it-IT" sz="2400" b="1" i="1" dirty="0">
                <a:latin typeface="Times New Roman" pitchFamily="18" charset="0"/>
                <a:cs typeface="Times New Roman" pitchFamily="18" charset="0"/>
              </a:rPr>
              <a:t>Confesso umilmente di non avere alcuna attitudine a risolvere </a:t>
            </a:r>
          </a:p>
          <a:p>
            <a:pPr>
              <a:spcBef>
                <a:spcPct val="20000"/>
              </a:spcBef>
            </a:pPr>
            <a:r>
              <a:rPr lang="it-IT" sz="2400" b="1" i="1" dirty="0">
                <a:latin typeface="Times New Roman" pitchFamily="18" charset="0"/>
                <a:cs typeface="Times New Roman" pitchFamily="18" charset="0"/>
              </a:rPr>
              <a:t>tali problemi, io ho uno spirito euclideo, </a:t>
            </a:r>
            <a:r>
              <a:rPr lang="it-IT" sz="2400" b="1" i="1" dirty="0" smtClean="0">
                <a:latin typeface="Times New Roman" pitchFamily="18" charset="0"/>
                <a:cs typeface="Times New Roman" pitchFamily="18" charset="0"/>
              </a:rPr>
              <a:t>terrestre … sono </a:t>
            </a:r>
            <a:r>
              <a:rPr lang="it-IT" sz="2400" b="1" i="1" dirty="0">
                <a:latin typeface="Times New Roman" pitchFamily="18" charset="0"/>
                <a:cs typeface="Times New Roman" pitchFamily="18" charset="0"/>
              </a:rPr>
              <a:t>tutti </a:t>
            </a:r>
          </a:p>
          <a:p>
            <a:pPr>
              <a:spcBef>
                <a:spcPct val="20000"/>
              </a:spcBef>
            </a:pPr>
            <a:r>
              <a:rPr lang="it-IT" sz="2400" b="1" i="1" dirty="0">
                <a:latin typeface="Times New Roman" pitchFamily="18" charset="0"/>
                <a:cs typeface="Times New Roman" pitchFamily="18" charset="0"/>
              </a:rPr>
              <a:t>problemi assolutamente non adeguati  a uno spirito creato con </a:t>
            </a:r>
          </a:p>
          <a:p>
            <a:pPr>
              <a:spcBef>
                <a:spcPct val="20000"/>
              </a:spcBef>
            </a:pPr>
            <a:r>
              <a:rPr lang="it-IT" sz="2400" b="1" i="1" dirty="0">
                <a:latin typeface="Times New Roman" pitchFamily="18" charset="0"/>
                <a:cs typeface="Times New Roman" pitchFamily="18" charset="0"/>
              </a:rPr>
              <a:t>la sola nozione delle tre </a:t>
            </a:r>
            <a:r>
              <a:rPr lang="it-IT" sz="2400" b="1" i="1" dirty="0" smtClean="0">
                <a:latin typeface="Times New Roman" pitchFamily="18" charset="0"/>
                <a:cs typeface="Times New Roman" pitchFamily="18" charset="0"/>
              </a:rPr>
              <a:t>dimensioni</a:t>
            </a:r>
            <a:endParaRPr lang="it-IT" sz="2400" b="1" i="1" dirty="0">
              <a:latin typeface="Times New Roman" pitchFamily="18" charset="0"/>
              <a:cs typeface="Times New Roman" pitchFamily="18" charset="0"/>
            </a:endParaRPr>
          </a:p>
          <a:p>
            <a:endParaRPr lang="it-IT" b="1" dirty="0"/>
          </a:p>
        </p:txBody>
      </p:sp>
      <p:sp>
        <p:nvSpPr>
          <p:cNvPr id="12" name="Text Box 3"/>
          <p:cNvSpPr txBox="1">
            <a:spLocks noChangeArrowheads="1"/>
          </p:cNvSpPr>
          <p:nvPr/>
        </p:nvSpPr>
        <p:spPr bwMode="auto">
          <a:xfrm>
            <a:off x="457200" y="3501008"/>
            <a:ext cx="5610831" cy="738664"/>
          </a:xfrm>
          <a:prstGeom prst="rect">
            <a:avLst/>
          </a:prstGeom>
          <a:noFill/>
          <a:ln w="9525">
            <a:noFill/>
            <a:miter lim="800000"/>
            <a:headEnd/>
            <a:tailEnd/>
          </a:ln>
          <a:effectLst/>
        </p:spPr>
        <p:txBody>
          <a:bodyPr wrap="none">
            <a:spAutoFit/>
          </a:bodyPr>
          <a:lstStyle/>
          <a:p>
            <a:pPr>
              <a:spcBef>
                <a:spcPct val="20000"/>
              </a:spcBef>
            </a:pPr>
            <a:r>
              <a:rPr lang="it-IT" sz="2400" b="1" dirty="0">
                <a:latin typeface="Times New Roman" pitchFamily="18" charset="0"/>
                <a:cs typeface="Times New Roman" pitchFamily="18" charset="0"/>
              </a:rPr>
              <a:t>(Dostoevskij, I fratelli Karamazov –1880)</a:t>
            </a:r>
          </a:p>
          <a:p>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2"/>
          <p:cNvSpPr txBox="1">
            <a:spLocks noChangeArrowheads="1"/>
          </p:cNvSpPr>
          <p:nvPr/>
        </p:nvSpPr>
        <p:spPr bwMode="auto">
          <a:xfrm>
            <a:off x="457200" y="990600"/>
            <a:ext cx="8225329" cy="1625060"/>
          </a:xfrm>
          <a:prstGeom prst="rect">
            <a:avLst/>
          </a:prstGeom>
          <a:noFill/>
          <a:ln w="9525">
            <a:noFill/>
            <a:miter lim="800000"/>
            <a:headEnd/>
            <a:tailEnd/>
          </a:ln>
          <a:effectLst/>
        </p:spPr>
        <p:txBody>
          <a:bodyPr wrap="none">
            <a:spAutoFit/>
          </a:bodyPr>
          <a:lstStyle/>
          <a:p>
            <a:pPr>
              <a:spcBef>
                <a:spcPct val="20000"/>
              </a:spcBef>
            </a:pPr>
            <a:r>
              <a:rPr lang="it-IT" sz="2400" b="1" i="1" dirty="0" smtClean="0">
                <a:latin typeface="Times New Roman" pitchFamily="18" charset="0"/>
                <a:cs typeface="Times New Roman" pitchFamily="18" charset="0"/>
              </a:rPr>
              <a:t>E </a:t>
            </a:r>
            <a:r>
              <a:rPr lang="it-IT" sz="2400" b="1" i="1" dirty="0">
                <a:latin typeface="Times New Roman" pitchFamily="18" charset="0"/>
                <a:cs typeface="Times New Roman" pitchFamily="18" charset="0"/>
              </a:rPr>
              <a:t>che cosa immagini quando ti dicono che due linee parallele </a:t>
            </a:r>
          </a:p>
          <a:p>
            <a:pPr>
              <a:spcBef>
                <a:spcPct val="20000"/>
              </a:spcBef>
            </a:pPr>
            <a:r>
              <a:rPr lang="it-IT" sz="2400" b="1" i="1" dirty="0">
                <a:latin typeface="Times New Roman" pitchFamily="18" charset="0"/>
                <a:cs typeface="Times New Roman" pitchFamily="18" charset="0"/>
              </a:rPr>
              <a:t>si intersecano nell’infinito? Io credo che se fossimo troppo </a:t>
            </a:r>
          </a:p>
          <a:p>
            <a:pPr>
              <a:spcBef>
                <a:spcPct val="20000"/>
              </a:spcBef>
            </a:pPr>
            <a:r>
              <a:rPr lang="it-IT" sz="2400" b="1" i="1" dirty="0">
                <a:latin typeface="Times New Roman" pitchFamily="18" charset="0"/>
                <a:cs typeface="Times New Roman" pitchFamily="18" charset="0"/>
              </a:rPr>
              <a:t>coscienziosi non esisterebbe la </a:t>
            </a:r>
            <a:r>
              <a:rPr lang="it-IT" sz="2400" b="1" i="1" dirty="0" smtClean="0">
                <a:latin typeface="Times New Roman" pitchFamily="18" charset="0"/>
                <a:cs typeface="Times New Roman" pitchFamily="18" charset="0"/>
              </a:rPr>
              <a:t>matematica …. </a:t>
            </a:r>
            <a:endParaRPr lang="it-IT" sz="2400" b="1" i="1" dirty="0">
              <a:latin typeface="Times New Roman" pitchFamily="18" charset="0"/>
              <a:cs typeface="Times New Roman" pitchFamily="18" charset="0"/>
            </a:endParaRPr>
          </a:p>
          <a:p>
            <a:endParaRPr lang="it-IT" b="1" dirty="0"/>
          </a:p>
        </p:txBody>
      </p:sp>
      <p:sp>
        <p:nvSpPr>
          <p:cNvPr id="12" name="Text Box 3"/>
          <p:cNvSpPr txBox="1">
            <a:spLocks noChangeArrowheads="1"/>
          </p:cNvSpPr>
          <p:nvPr/>
        </p:nvSpPr>
        <p:spPr bwMode="auto">
          <a:xfrm>
            <a:off x="506215" y="2728893"/>
            <a:ext cx="8314257" cy="2437590"/>
          </a:xfrm>
          <a:prstGeom prst="rect">
            <a:avLst/>
          </a:prstGeom>
          <a:noFill/>
          <a:ln w="9525">
            <a:noFill/>
            <a:miter lim="800000"/>
            <a:headEnd/>
            <a:tailEnd/>
          </a:ln>
          <a:effectLst/>
        </p:spPr>
        <p:txBody>
          <a:bodyPr wrap="square">
            <a:spAutoFit/>
          </a:bodyPr>
          <a:lstStyle/>
          <a:p>
            <a:pPr>
              <a:spcBef>
                <a:spcPct val="20000"/>
              </a:spcBef>
            </a:pPr>
            <a:r>
              <a:rPr lang="it-IT" sz="2400" b="1" dirty="0">
                <a:latin typeface="Times New Roman" pitchFamily="18" charset="0"/>
                <a:cs typeface="Times New Roman" pitchFamily="18" charset="0"/>
              </a:rPr>
              <a:t>… </a:t>
            </a:r>
            <a:r>
              <a:rPr lang="it-IT" sz="2400" b="1" i="1" dirty="0">
                <a:latin typeface="Times New Roman" pitchFamily="18" charset="0"/>
                <a:cs typeface="Times New Roman" pitchFamily="18" charset="0"/>
              </a:rPr>
              <a:t>Secondo me è possibilissimo che qui gl’inventori della </a:t>
            </a:r>
          </a:p>
          <a:p>
            <a:pPr>
              <a:spcBef>
                <a:spcPct val="20000"/>
              </a:spcBef>
            </a:pPr>
            <a:r>
              <a:rPr lang="it-IT" sz="2400" b="1" i="1" dirty="0">
                <a:latin typeface="Times New Roman" pitchFamily="18" charset="0"/>
                <a:cs typeface="Times New Roman" pitchFamily="18" charset="0"/>
              </a:rPr>
              <a:t>matematica abbiano inciampato nei propri piedi. Perché mai, </a:t>
            </a:r>
          </a:p>
          <a:p>
            <a:pPr>
              <a:spcBef>
                <a:spcPct val="20000"/>
              </a:spcBef>
            </a:pPr>
            <a:r>
              <a:rPr lang="it-IT" sz="2400" b="1" i="1" dirty="0">
                <a:latin typeface="Times New Roman" pitchFamily="18" charset="0"/>
                <a:cs typeface="Times New Roman" pitchFamily="18" charset="0"/>
              </a:rPr>
              <a:t>infatti, ciò che è al di là dei limiti del nostro intelletto non dovrebbe </a:t>
            </a:r>
            <a:r>
              <a:rPr lang="it-IT" sz="2400" b="1" i="1" dirty="0" smtClean="0">
                <a:latin typeface="Times New Roman" pitchFamily="18" charset="0"/>
                <a:cs typeface="Times New Roman" pitchFamily="18" charset="0"/>
              </a:rPr>
              <a:t> permettersi </a:t>
            </a:r>
            <a:r>
              <a:rPr lang="it-IT" sz="2400" b="1" i="1" dirty="0">
                <a:latin typeface="Times New Roman" pitchFamily="18" charset="0"/>
                <a:cs typeface="Times New Roman" pitchFamily="18" charset="0"/>
              </a:rPr>
              <a:t>di giocare all’intelletto qualche tiro birbone</a:t>
            </a:r>
            <a:r>
              <a:rPr lang="it-IT" sz="2400" b="1" dirty="0" smtClean="0">
                <a:latin typeface="Times New Roman" pitchFamily="18" charset="0"/>
                <a:cs typeface="Times New Roman" pitchFamily="18" charset="0"/>
              </a:rPr>
              <a:t>?</a:t>
            </a:r>
            <a:endParaRPr lang="it-IT" sz="2400" b="1" dirty="0">
              <a:latin typeface="Times New Roman" pitchFamily="18" charset="0"/>
              <a:cs typeface="Times New Roman" pitchFamily="18" charset="0"/>
            </a:endParaRPr>
          </a:p>
          <a:p>
            <a:endParaRPr lang="it-IT" b="1" dirty="0"/>
          </a:p>
        </p:txBody>
      </p:sp>
      <p:sp>
        <p:nvSpPr>
          <p:cNvPr id="14" name="Text Box 4"/>
          <p:cNvSpPr txBox="1">
            <a:spLocks noChangeArrowheads="1"/>
          </p:cNvSpPr>
          <p:nvPr/>
        </p:nvSpPr>
        <p:spPr bwMode="auto">
          <a:xfrm>
            <a:off x="457200" y="4941168"/>
            <a:ext cx="6717736" cy="738664"/>
          </a:xfrm>
          <a:prstGeom prst="rect">
            <a:avLst/>
          </a:prstGeom>
          <a:noFill/>
          <a:ln w="9525">
            <a:noFill/>
            <a:miter lim="800000"/>
            <a:headEnd/>
            <a:tailEnd/>
          </a:ln>
          <a:effectLst/>
        </p:spPr>
        <p:txBody>
          <a:bodyPr wrap="none">
            <a:spAutoFit/>
          </a:bodyPr>
          <a:lstStyle/>
          <a:p>
            <a:pPr>
              <a:spcBef>
                <a:spcPct val="20000"/>
              </a:spcBef>
            </a:pPr>
            <a:r>
              <a:rPr lang="it-IT" sz="2400" b="1" dirty="0">
                <a:latin typeface="Times New Roman" pitchFamily="18" charset="0"/>
                <a:cs typeface="Times New Roman" pitchFamily="18" charset="0"/>
              </a:rPr>
              <a:t>(</a:t>
            </a:r>
            <a:r>
              <a:rPr lang="it-IT" sz="2400" b="1" dirty="0" err="1">
                <a:latin typeface="Times New Roman" pitchFamily="18" charset="0"/>
                <a:cs typeface="Times New Roman" pitchFamily="18" charset="0"/>
              </a:rPr>
              <a:t>Musil</a:t>
            </a:r>
            <a:r>
              <a:rPr lang="it-IT" sz="2400" b="1" dirty="0">
                <a:latin typeface="Times New Roman" pitchFamily="18" charset="0"/>
                <a:cs typeface="Times New Roman" pitchFamily="18" charset="0"/>
              </a:rPr>
              <a:t>, I turbamenti del giovane </a:t>
            </a:r>
            <a:r>
              <a:rPr lang="it-IT" sz="2400" b="1" dirty="0" err="1">
                <a:latin typeface="Times New Roman" pitchFamily="18" charset="0"/>
                <a:cs typeface="Times New Roman" pitchFamily="18" charset="0"/>
              </a:rPr>
              <a:t>Törless</a:t>
            </a:r>
            <a:r>
              <a:rPr lang="it-IT" sz="2400" b="1" dirty="0">
                <a:latin typeface="Times New Roman" pitchFamily="18" charset="0"/>
                <a:cs typeface="Times New Roman" pitchFamily="18" charset="0"/>
              </a:rPr>
              <a:t>, – 1906 )</a:t>
            </a:r>
            <a:r>
              <a:rPr lang="it-IT" sz="2400" dirty="0">
                <a:latin typeface="Times New Roman" pitchFamily="18" charset="0"/>
                <a:cs typeface="Times New Roman" pitchFamily="18" charset="0"/>
              </a:rPr>
              <a:t>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ctangle 2"/>
          <p:cNvSpPr>
            <a:spLocks noChangeArrowheads="1"/>
          </p:cNvSpPr>
          <p:nvPr/>
        </p:nvSpPr>
        <p:spPr bwMode="auto">
          <a:xfrm>
            <a:off x="228600" y="304800"/>
            <a:ext cx="8686800" cy="838200"/>
          </a:xfrm>
          <a:prstGeom prst="rect">
            <a:avLst/>
          </a:prstGeom>
          <a:noFill/>
          <a:ln w="9525">
            <a:noFill/>
            <a:miter lim="800000"/>
            <a:headEnd/>
            <a:tailEnd/>
          </a:ln>
          <a:effectLst/>
        </p:spPr>
        <p:txBody>
          <a:bodyPr anchor="ctr"/>
          <a:lstStyle/>
          <a:p>
            <a:pPr algn="ctr"/>
            <a:r>
              <a:rPr lang="en-US" sz="3200" b="1" dirty="0" err="1">
                <a:latin typeface="Times New Roman" pitchFamily="18" charset="0"/>
                <a:cs typeface="Times New Roman" pitchFamily="18" charset="0"/>
              </a:rPr>
              <a:t>L’idea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spazio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matematico</a:t>
            </a:r>
            <a:endParaRPr lang="en-US" sz="3200" b="1" dirty="0">
              <a:latin typeface="Times New Roman" pitchFamily="18" charset="0"/>
              <a:cs typeface="Times New Roman" pitchFamily="18" charset="0"/>
            </a:endParaRPr>
          </a:p>
        </p:txBody>
      </p:sp>
      <p:sp>
        <p:nvSpPr>
          <p:cNvPr id="12" name="Text Box 3"/>
          <p:cNvSpPr txBox="1">
            <a:spLocks noChangeArrowheads="1"/>
          </p:cNvSpPr>
          <p:nvPr/>
        </p:nvSpPr>
        <p:spPr bwMode="auto">
          <a:xfrm>
            <a:off x="838200" y="1219200"/>
            <a:ext cx="4560864" cy="523220"/>
          </a:xfrm>
          <a:prstGeom prst="rect">
            <a:avLst/>
          </a:prstGeom>
          <a:noFill/>
          <a:ln w="9525">
            <a:noFill/>
            <a:miter lim="800000"/>
            <a:headEnd/>
            <a:tailEnd/>
          </a:ln>
          <a:effectLst/>
        </p:spPr>
        <p:txBody>
          <a:bodyPr wrap="none">
            <a:spAutoFit/>
          </a:bodyPr>
          <a:lstStyle/>
          <a:p>
            <a:r>
              <a:rPr lang="en-US" sz="2800" b="1" dirty="0" err="1">
                <a:latin typeface="Times New Roman" pitchFamily="18" charset="0"/>
                <a:cs typeface="Times New Roman" pitchFamily="18" charset="0"/>
              </a:rPr>
              <a:t>Euclide</a:t>
            </a:r>
            <a:r>
              <a:rPr lang="en-US" sz="2800" b="1" dirty="0"/>
              <a:t>: </a:t>
            </a:r>
            <a:r>
              <a:rPr lang="en-US" sz="2800" b="1" i="1" dirty="0" err="1">
                <a:latin typeface="Times New Roman" pitchFamily="18" charset="0"/>
                <a:cs typeface="Times New Roman" pitchFamily="18" charset="0"/>
              </a:rPr>
              <a:t>assiomatica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assoluta</a:t>
            </a:r>
            <a:endParaRPr lang="it-IT" sz="2800" b="1" i="1" dirty="0">
              <a:latin typeface="Times New Roman" pitchFamily="18" charset="0"/>
              <a:cs typeface="Times New Roman" pitchFamily="18" charset="0"/>
            </a:endParaRPr>
          </a:p>
        </p:txBody>
      </p:sp>
      <p:sp>
        <p:nvSpPr>
          <p:cNvPr id="14" name="Text Box 4"/>
          <p:cNvSpPr txBox="1">
            <a:spLocks noChangeArrowheads="1"/>
          </p:cNvSpPr>
          <p:nvPr/>
        </p:nvSpPr>
        <p:spPr bwMode="auto">
          <a:xfrm>
            <a:off x="838200" y="1905000"/>
            <a:ext cx="5415265" cy="461665"/>
          </a:xfrm>
          <a:prstGeom prst="rect">
            <a:avLst/>
          </a:prstGeom>
          <a:noFill/>
          <a:ln w="9525">
            <a:noFill/>
            <a:miter lim="800000"/>
            <a:headEnd/>
            <a:tailEnd/>
          </a:ln>
          <a:effectLst/>
        </p:spPr>
        <p:txBody>
          <a:bodyPr wrap="none">
            <a:spAutoFit/>
          </a:bodyPr>
          <a:lstStyle/>
          <a:p>
            <a:r>
              <a:rPr lang="en-US" sz="2400" b="1" dirty="0">
                <a:latin typeface="Times New Roman" pitchFamily="18" charset="0"/>
                <a:cs typeface="Times New Roman" pitchFamily="18" charset="0"/>
              </a:rPr>
              <a:t>Kant</a:t>
            </a:r>
            <a:r>
              <a:rPr lang="en-US" sz="2400" b="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intuizione</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pura</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a:t>
            </a:r>
            <a:r>
              <a:rPr lang="en-US" sz="2400" b="1" i="1" dirty="0" err="1" smtClean="0">
                <a:latin typeface="Times New Roman" pitchFamily="18" charset="0"/>
                <a:cs typeface="Times New Roman" pitchFamily="18" charset="0"/>
              </a:rPr>
              <a:t>sintetico</a:t>
            </a:r>
            <a:r>
              <a:rPr lang="en-US" sz="2400" b="1" i="1"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a priori</a:t>
            </a:r>
            <a:r>
              <a:rPr lang="en-US" sz="2400" b="1" dirty="0">
                <a:latin typeface="Times New Roman" pitchFamily="18" charset="0"/>
                <a:cs typeface="Times New Roman" pitchFamily="18" charset="0"/>
              </a:rPr>
              <a:t>)</a:t>
            </a:r>
            <a:endParaRPr lang="it-IT" sz="2400" b="1" dirty="0">
              <a:latin typeface="Times New Roman" pitchFamily="18" charset="0"/>
              <a:cs typeface="Times New Roman" pitchFamily="18" charset="0"/>
            </a:endParaRPr>
          </a:p>
        </p:txBody>
      </p:sp>
      <p:sp>
        <p:nvSpPr>
          <p:cNvPr id="15" name="Text Box 5"/>
          <p:cNvSpPr txBox="1">
            <a:spLocks noChangeArrowheads="1"/>
          </p:cNvSpPr>
          <p:nvPr/>
        </p:nvSpPr>
        <p:spPr bwMode="auto">
          <a:xfrm>
            <a:off x="838200" y="2514600"/>
            <a:ext cx="2380780" cy="461665"/>
          </a:xfrm>
          <a:prstGeom prst="rect">
            <a:avLst/>
          </a:prstGeom>
          <a:noFill/>
          <a:ln w="9525">
            <a:noFill/>
            <a:miter lim="800000"/>
            <a:headEnd/>
            <a:tailEnd/>
          </a:ln>
          <a:effectLst/>
        </p:spPr>
        <p:txBody>
          <a:bodyPr wrap="none">
            <a:spAutoFit/>
          </a:bodyPr>
          <a:lstStyle/>
          <a:p>
            <a:r>
              <a:rPr lang="en-US" sz="2400" b="1" dirty="0">
                <a:latin typeface="Times New Roman" pitchFamily="18" charset="0"/>
                <a:cs typeface="Times New Roman" pitchFamily="18" charset="0"/>
              </a:rPr>
              <a:t>Riemann: </a:t>
            </a:r>
            <a:r>
              <a:rPr lang="en-US" sz="2400" b="1" i="1" dirty="0" err="1">
                <a:latin typeface="Times New Roman" pitchFamily="18" charset="0"/>
                <a:cs typeface="Times New Roman" pitchFamily="18" charset="0"/>
              </a:rPr>
              <a:t>ipotesi</a:t>
            </a:r>
            <a:endParaRPr lang="it-IT" sz="2400" b="1" i="1" dirty="0">
              <a:latin typeface="Times New Roman" pitchFamily="18" charset="0"/>
              <a:cs typeface="Times New Roman" pitchFamily="18" charset="0"/>
            </a:endParaRPr>
          </a:p>
        </p:txBody>
      </p:sp>
      <p:sp>
        <p:nvSpPr>
          <p:cNvPr id="16" name="Text Box 6"/>
          <p:cNvSpPr txBox="1">
            <a:spLocks noChangeArrowheads="1"/>
          </p:cNvSpPr>
          <p:nvPr/>
        </p:nvSpPr>
        <p:spPr bwMode="auto">
          <a:xfrm>
            <a:off x="838200" y="3200400"/>
            <a:ext cx="3046027" cy="461665"/>
          </a:xfrm>
          <a:prstGeom prst="rect">
            <a:avLst/>
          </a:prstGeom>
          <a:noFill/>
          <a:ln w="9525">
            <a:noFill/>
            <a:miter lim="800000"/>
            <a:headEnd/>
            <a:tailEnd/>
          </a:ln>
          <a:effectLst/>
        </p:spPr>
        <p:txBody>
          <a:bodyPr wrap="none">
            <a:spAutoFit/>
          </a:bodyPr>
          <a:lstStyle/>
          <a:p>
            <a:r>
              <a:rPr lang="en-US" sz="2400" b="1" dirty="0">
                <a:latin typeface="Times New Roman" pitchFamily="18" charset="0"/>
                <a:cs typeface="Times New Roman" pitchFamily="18" charset="0"/>
              </a:rPr>
              <a:t>Helmholtz: </a:t>
            </a:r>
            <a:r>
              <a:rPr lang="en-US" sz="2400" b="1" i="1" dirty="0" err="1">
                <a:latin typeface="Times New Roman" pitchFamily="18" charset="0"/>
                <a:cs typeface="Times New Roman" pitchFamily="18" charset="0"/>
              </a:rPr>
              <a:t>esperienza</a:t>
            </a:r>
            <a:endParaRPr lang="it-IT" sz="2400" b="1" i="1" dirty="0">
              <a:latin typeface="Times New Roman" pitchFamily="18" charset="0"/>
              <a:cs typeface="Times New Roman" pitchFamily="18" charset="0"/>
            </a:endParaRPr>
          </a:p>
        </p:txBody>
      </p:sp>
      <p:sp>
        <p:nvSpPr>
          <p:cNvPr id="17" name="Text Box 7"/>
          <p:cNvSpPr txBox="1">
            <a:spLocks noChangeArrowheads="1"/>
          </p:cNvSpPr>
          <p:nvPr/>
        </p:nvSpPr>
        <p:spPr bwMode="auto">
          <a:xfrm>
            <a:off x="838200" y="3886200"/>
            <a:ext cx="4464684" cy="461665"/>
          </a:xfrm>
          <a:prstGeom prst="rect">
            <a:avLst/>
          </a:prstGeom>
          <a:noFill/>
          <a:ln w="9525">
            <a:noFill/>
            <a:miter lim="800000"/>
            <a:headEnd/>
            <a:tailEnd/>
          </a:ln>
          <a:effectLst/>
        </p:spPr>
        <p:txBody>
          <a:bodyPr wrap="none">
            <a:spAutoFit/>
          </a:bodyPr>
          <a:lstStyle/>
          <a:p>
            <a:r>
              <a:rPr lang="en-US" sz="2400" b="1" dirty="0">
                <a:latin typeface="Times New Roman" pitchFamily="18" charset="0"/>
                <a:cs typeface="Times New Roman" pitchFamily="18" charset="0"/>
              </a:rPr>
              <a:t>Klein: </a:t>
            </a:r>
            <a:r>
              <a:rPr lang="en-US" sz="2400" b="1" i="1" dirty="0" err="1">
                <a:latin typeface="Times New Roman" pitchFamily="18" charset="0"/>
                <a:cs typeface="Times New Roman" pitchFamily="18" charset="0"/>
              </a:rPr>
              <a:t>trasformazioni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delle</a:t>
            </a:r>
            <a:r>
              <a:rPr lang="en-US" sz="2400" b="1" i="1" dirty="0">
                <a:latin typeface="Times New Roman" pitchFamily="18" charset="0"/>
                <a:cs typeface="Times New Roman" pitchFamily="18" charset="0"/>
              </a:rPr>
              <a:t> figure</a:t>
            </a:r>
            <a:endParaRPr lang="it-IT" sz="2400" b="1" i="1" dirty="0">
              <a:latin typeface="Times New Roman" pitchFamily="18" charset="0"/>
              <a:cs typeface="Times New Roman" pitchFamily="18" charset="0"/>
            </a:endParaRPr>
          </a:p>
        </p:txBody>
      </p:sp>
      <p:sp>
        <p:nvSpPr>
          <p:cNvPr id="18" name="Text Box 8"/>
          <p:cNvSpPr txBox="1">
            <a:spLocks noChangeArrowheads="1"/>
          </p:cNvSpPr>
          <p:nvPr/>
        </p:nvSpPr>
        <p:spPr bwMode="auto">
          <a:xfrm>
            <a:off x="838200" y="5486400"/>
            <a:ext cx="4573588" cy="461665"/>
          </a:xfrm>
          <a:prstGeom prst="rect">
            <a:avLst/>
          </a:prstGeom>
          <a:noFill/>
          <a:ln w="9525">
            <a:noFill/>
            <a:miter lim="800000"/>
            <a:headEnd/>
            <a:tailEnd/>
          </a:ln>
          <a:effectLst/>
        </p:spPr>
        <p:txBody>
          <a:bodyPr>
            <a:spAutoFit/>
          </a:bodyPr>
          <a:lstStyle/>
          <a:p>
            <a:r>
              <a:rPr lang="en-US" sz="2400" b="1" dirty="0">
                <a:latin typeface="Times New Roman" pitchFamily="18" charset="0"/>
                <a:cs typeface="Times New Roman" pitchFamily="18" charset="0"/>
              </a:rPr>
              <a:t>Hilbert: </a:t>
            </a:r>
            <a:r>
              <a:rPr lang="en-US" sz="2400" b="1" i="1" dirty="0" err="1">
                <a:latin typeface="Times New Roman" pitchFamily="18" charset="0"/>
                <a:cs typeface="Times New Roman" pitchFamily="18" charset="0"/>
              </a:rPr>
              <a:t>assiomatica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formale</a:t>
            </a:r>
            <a:endParaRPr lang="it-IT" sz="2400" b="1" i="1" dirty="0">
              <a:latin typeface="Times New Roman" pitchFamily="18" charset="0"/>
              <a:cs typeface="Times New Roman" pitchFamily="18" charset="0"/>
            </a:endParaRPr>
          </a:p>
        </p:txBody>
      </p:sp>
      <p:sp>
        <p:nvSpPr>
          <p:cNvPr id="19" name="Text Box 9"/>
          <p:cNvSpPr txBox="1">
            <a:spLocks noChangeArrowheads="1"/>
          </p:cNvSpPr>
          <p:nvPr/>
        </p:nvSpPr>
        <p:spPr bwMode="auto">
          <a:xfrm>
            <a:off x="838200" y="4648200"/>
            <a:ext cx="3665538" cy="461665"/>
          </a:xfrm>
          <a:prstGeom prst="rect">
            <a:avLst/>
          </a:prstGeom>
          <a:noFill/>
          <a:ln w="9525">
            <a:noFill/>
            <a:miter lim="800000"/>
            <a:headEnd/>
            <a:tailEnd/>
          </a:ln>
          <a:effectLst/>
        </p:spPr>
        <p:txBody>
          <a:bodyPr>
            <a:spAutoFit/>
          </a:bodyPr>
          <a:lstStyle/>
          <a:p>
            <a:r>
              <a:rPr lang="en-US" sz="2400" b="1" dirty="0" err="1">
                <a:latin typeface="Times New Roman" pitchFamily="18" charset="0"/>
                <a:cs typeface="Times New Roman" pitchFamily="18" charset="0"/>
              </a:rPr>
              <a:t>Poincar</a:t>
            </a:r>
            <a:r>
              <a:rPr lang="it-IT" sz="2400" b="1" dirty="0">
                <a:latin typeface="Times New Roman" pitchFamily="18" charset="0"/>
                <a:cs typeface="Times New Roman" pitchFamily="18" charset="0"/>
              </a:rPr>
              <a:t>é</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convenzione</a:t>
            </a:r>
            <a:endParaRPr lang="it-IT"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P spid="15" grpId="0" autoUpdateAnimBg="0"/>
      <p:bldP spid="16" grpId="0" autoUpdateAnimBg="0"/>
      <p:bldP spid="17" grpId="0" autoUpdateAnimBg="0"/>
      <p:bldP spid="18" grpId="0" autoUpdateAnimBg="0"/>
      <p:bldP spid="1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4" cstate="print"/>
          <a:srcRect/>
          <a:stretch>
            <a:fillRect/>
          </a:stretch>
        </p:blipFill>
        <p:spPr bwMode="auto">
          <a:xfrm>
            <a:off x="2700338" y="691480"/>
            <a:ext cx="3741737" cy="525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3"/>
          <p:cNvSpPr txBox="1">
            <a:spLocks noChangeArrowheads="1"/>
          </p:cNvSpPr>
          <p:nvPr/>
        </p:nvSpPr>
        <p:spPr bwMode="auto">
          <a:xfrm>
            <a:off x="457200" y="1698104"/>
            <a:ext cx="8138766" cy="1200329"/>
          </a:xfrm>
          <a:prstGeom prst="rect">
            <a:avLst/>
          </a:prstGeom>
          <a:noFill/>
          <a:ln w="9525">
            <a:noFill/>
            <a:miter lim="800000"/>
            <a:headEnd/>
            <a:tailEnd/>
          </a:ln>
          <a:effectLst/>
        </p:spPr>
        <p:txBody>
          <a:bodyPr wrap="none">
            <a:spAutoFit/>
          </a:bodyPr>
          <a:lstStyle/>
          <a:p>
            <a:r>
              <a:rPr lang="it-IT" sz="2400" b="1" dirty="0">
                <a:latin typeface="Times New Roman" pitchFamily="18" charset="0"/>
                <a:cs typeface="Times New Roman" pitchFamily="18" charset="0"/>
              </a:rPr>
              <a:t>III. </a:t>
            </a:r>
            <a:r>
              <a:rPr lang="it-IT" sz="2400" b="1" i="1" dirty="0">
                <a:latin typeface="Times New Roman" pitchFamily="18" charset="0"/>
                <a:cs typeface="Times New Roman" pitchFamily="18" charset="0"/>
              </a:rPr>
              <a:t>Dati un punto ed una distanza si può sempre tracciare una</a:t>
            </a:r>
          </a:p>
          <a:p>
            <a:r>
              <a:rPr lang="it-IT" sz="2400" b="1" i="1" dirty="0" smtClean="0">
                <a:latin typeface="Times New Roman" pitchFamily="18" charset="0"/>
                <a:cs typeface="Times New Roman" pitchFamily="18" charset="0"/>
              </a:rPr>
              <a:t>circonferenza </a:t>
            </a:r>
            <a:r>
              <a:rPr lang="it-IT" sz="2400" b="1" i="1" dirty="0">
                <a:latin typeface="Times New Roman" pitchFamily="18" charset="0"/>
                <a:cs typeface="Times New Roman" pitchFamily="18" charset="0"/>
              </a:rPr>
              <a:t>che ha centro nel punto e raggio uguale alla</a:t>
            </a:r>
          </a:p>
          <a:p>
            <a:r>
              <a:rPr lang="it-IT" sz="2400" b="1" i="1" dirty="0" smtClean="0">
                <a:latin typeface="Times New Roman" pitchFamily="18" charset="0"/>
                <a:cs typeface="Times New Roman" pitchFamily="18" charset="0"/>
              </a:rPr>
              <a:t>distanza </a:t>
            </a:r>
            <a:r>
              <a:rPr lang="it-IT" sz="2400" b="1" i="1" dirty="0">
                <a:latin typeface="Times New Roman" pitchFamily="18" charset="0"/>
                <a:cs typeface="Times New Roman" pitchFamily="18" charset="0"/>
              </a:rPr>
              <a:t>data</a:t>
            </a:r>
            <a:endParaRPr lang="it-IT" sz="2400" b="1" dirty="0">
              <a:latin typeface="Times New Roman" pitchFamily="18" charset="0"/>
              <a:cs typeface="Times New Roman" pitchFamily="18" charset="0"/>
            </a:endParaRPr>
          </a:p>
        </p:txBody>
      </p:sp>
      <p:sp>
        <p:nvSpPr>
          <p:cNvPr id="12" name="Oval 4"/>
          <p:cNvSpPr>
            <a:spLocks noChangeArrowheads="1"/>
          </p:cNvSpPr>
          <p:nvPr/>
        </p:nvSpPr>
        <p:spPr bwMode="auto">
          <a:xfrm>
            <a:off x="3429000" y="2688704"/>
            <a:ext cx="1676400" cy="1676400"/>
          </a:xfrm>
          <a:prstGeom prst="ellipse">
            <a:avLst/>
          </a:prstGeom>
          <a:noFill/>
          <a:ln w="19050">
            <a:solidFill>
              <a:schemeClr val="tx1"/>
            </a:solidFill>
            <a:round/>
            <a:headEnd/>
            <a:tailEnd/>
          </a:ln>
          <a:effectLst/>
        </p:spPr>
        <p:txBody>
          <a:bodyPr wrap="none" anchor="ctr"/>
          <a:lstStyle/>
          <a:p>
            <a:endParaRPr lang="it-IT"/>
          </a:p>
        </p:txBody>
      </p:sp>
      <p:sp>
        <p:nvSpPr>
          <p:cNvPr id="14" name="Text Box 5"/>
          <p:cNvSpPr txBox="1">
            <a:spLocks noChangeArrowheads="1"/>
          </p:cNvSpPr>
          <p:nvPr/>
        </p:nvSpPr>
        <p:spPr bwMode="auto">
          <a:xfrm>
            <a:off x="457200" y="4797152"/>
            <a:ext cx="4042792" cy="830997"/>
          </a:xfrm>
          <a:prstGeom prst="rect">
            <a:avLst/>
          </a:prstGeom>
          <a:noFill/>
          <a:ln w="9525">
            <a:noFill/>
            <a:miter lim="800000"/>
            <a:headEnd/>
            <a:tailEnd/>
          </a:ln>
          <a:effectLst/>
        </p:spPr>
        <p:txBody>
          <a:bodyPr wrap="square">
            <a:spAutoFit/>
          </a:bodyPr>
          <a:lstStyle/>
          <a:p>
            <a:r>
              <a:rPr lang="it-IT" sz="2400" b="1" dirty="0">
                <a:latin typeface="Times New Roman" pitchFamily="18" charset="0"/>
                <a:cs typeface="Times New Roman" pitchFamily="18" charset="0"/>
              </a:rPr>
              <a:t>IV. </a:t>
            </a:r>
            <a:r>
              <a:rPr lang="it-IT" sz="2400" b="1" i="1" dirty="0">
                <a:latin typeface="Times New Roman" pitchFamily="18" charset="0"/>
                <a:cs typeface="Times New Roman" pitchFamily="18" charset="0"/>
              </a:rPr>
              <a:t>Gli angoli retti sono uguali </a:t>
            </a:r>
            <a:r>
              <a:rPr lang="it-IT" sz="2400" b="1" i="1" dirty="0" smtClean="0">
                <a:latin typeface="Times New Roman" pitchFamily="18" charset="0"/>
                <a:cs typeface="Times New Roman" pitchFamily="18" charset="0"/>
              </a:rPr>
              <a:t>    fra </a:t>
            </a:r>
            <a:r>
              <a:rPr lang="it-IT" sz="2400" b="1" i="1" dirty="0">
                <a:latin typeface="Times New Roman" pitchFamily="18" charset="0"/>
                <a:cs typeface="Times New Roman" pitchFamily="18" charset="0"/>
              </a:rPr>
              <a:t>di loro</a:t>
            </a:r>
            <a:endParaRPr lang="it-IT" sz="2400" b="1" dirty="0">
              <a:latin typeface="Times New Roman" pitchFamily="18" charset="0"/>
              <a:cs typeface="Times New Roman" pitchFamily="18" charset="0"/>
            </a:endParaRPr>
          </a:p>
        </p:txBody>
      </p:sp>
      <p:sp>
        <p:nvSpPr>
          <p:cNvPr id="23" name="Text Box 14"/>
          <p:cNvSpPr txBox="1">
            <a:spLocks noChangeArrowheads="1"/>
          </p:cNvSpPr>
          <p:nvPr/>
        </p:nvSpPr>
        <p:spPr bwMode="auto">
          <a:xfrm>
            <a:off x="935038" y="617314"/>
            <a:ext cx="7237412" cy="579438"/>
          </a:xfrm>
          <a:prstGeom prst="rect">
            <a:avLst/>
          </a:prstGeom>
          <a:noFill/>
          <a:ln w="9525">
            <a:noFill/>
            <a:miter lim="800000"/>
            <a:headEnd/>
            <a:tailEnd/>
          </a:ln>
          <a:effectLst/>
        </p:spPr>
        <p:txBody>
          <a:bodyPr wrap="none">
            <a:spAutoFit/>
          </a:bodyPr>
          <a:lstStyle/>
          <a:p>
            <a:r>
              <a:rPr lang="it-IT" sz="3200" b="1" dirty="0">
                <a:latin typeface="Times New Roman" pitchFamily="18" charset="0"/>
                <a:cs typeface="Times New Roman" pitchFamily="18" charset="0"/>
              </a:rPr>
              <a:t>I postulati euclidei della geometria piana</a:t>
            </a:r>
          </a:p>
        </p:txBody>
      </p:sp>
      <p:grpSp>
        <p:nvGrpSpPr>
          <p:cNvPr id="25" name="Gruppo 24"/>
          <p:cNvGrpSpPr/>
          <p:nvPr/>
        </p:nvGrpSpPr>
        <p:grpSpPr>
          <a:xfrm>
            <a:off x="3446766" y="3038165"/>
            <a:ext cx="1084263" cy="707886"/>
            <a:chOff x="3429002" y="3038165"/>
            <a:chExt cx="1084263" cy="707886"/>
          </a:xfrm>
        </p:grpSpPr>
        <p:grpSp>
          <p:nvGrpSpPr>
            <p:cNvPr id="18" name="Group 9"/>
            <p:cNvGrpSpPr>
              <a:grpSpLocks/>
            </p:cNvGrpSpPr>
            <p:nvPr/>
          </p:nvGrpSpPr>
          <p:grpSpPr bwMode="auto">
            <a:xfrm>
              <a:off x="3429002" y="3225288"/>
              <a:ext cx="1084263" cy="412751"/>
              <a:chOff x="2160" y="1826"/>
              <a:chExt cx="683" cy="260"/>
            </a:xfrm>
          </p:grpSpPr>
          <p:grpSp>
            <p:nvGrpSpPr>
              <p:cNvPr id="19" name="Group 10"/>
              <p:cNvGrpSpPr>
                <a:grpSpLocks/>
              </p:cNvGrpSpPr>
              <p:nvPr/>
            </p:nvGrpSpPr>
            <p:grpSpPr bwMode="auto">
              <a:xfrm>
                <a:off x="2315" y="1826"/>
                <a:ext cx="528" cy="260"/>
                <a:chOff x="2315" y="1826"/>
                <a:chExt cx="528" cy="260"/>
              </a:xfrm>
            </p:grpSpPr>
            <p:sp>
              <p:nvSpPr>
                <p:cNvPr id="21" name="Text Box 11"/>
                <p:cNvSpPr txBox="1">
                  <a:spLocks noChangeArrowheads="1"/>
                </p:cNvSpPr>
                <p:nvPr/>
              </p:nvSpPr>
              <p:spPr bwMode="auto">
                <a:xfrm>
                  <a:off x="2622" y="1853"/>
                  <a:ext cx="221"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C</a:t>
                  </a:r>
                </a:p>
              </p:txBody>
            </p:sp>
            <p:sp>
              <p:nvSpPr>
                <p:cNvPr id="22" name="Text Box 12"/>
                <p:cNvSpPr txBox="1">
                  <a:spLocks noChangeArrowheads="1"/>
                </p:cNvSpPr>
                <p:nvPr/>
              </p:nvSpPr>
              <p:spPr bwMode="auto">
                <a:xfrm>
                  <a:off x="2315" y="1826"/>
                  <a:ext cx="173"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r</a:t>
                  </a:r>
                </a:p>
              </p:txBody>
            </p:sp>
          </p:grpSp>
          <p:sp>
            <p:nvSpPr>
              <p:cNvPr id="20" name="Line 13"/>
              <p:cNvSpPr>
                <a:spLocks noChangeShapeType="1"/>
              </p:cNvSpPr>
              <p:nvPr/>
            </p:nvSpPr>
            <p:spPr bwMode="auto">
              <a:xfrm flipH="1">
                <a:off x="2160" y="2016"/>
                <a:ext cx="480" cy="0"/>
              </a:xfrm>
              <a:prstGeom prst="line">
                <a:avLst/>
              </a:prstGeom>
              <a:noFill/>
              <a:ln w="9525">
                <a:solidFill>
                  <a:schemeClr val="tx1"/>
                </a:solidFill>
                <a:round/>
                <a:headEnd/>
                <a:tailEnd/>
              </a:ln>
              <a:effectLst/>
            </p:spPr>
            <p:txBody>
              <a:bodyPr/>
              <a:lstStyle/>
              <a:p>
                <a:endParaRPr lang="it-IT"/>
              </a:p>
            </p:txBody>
          </p:sp>
        </p:grpSp>
        <p:sp>
          <p:nvSpPr>
            <p:cNvPr id="24" name="CasellaDiTesto 23"/>
            <p:cNvSpPr txBox="1"/>
            <p:nvPr/>
          </p:nvSpPr>
          <p:spPr>
            <a:xfrm>
              <a:off x="4067944" y="3038165"/>
              <a:ext cx="312906" cy="707886"/>
            </a:xfrm>
            <a:prstGeom prst="rect">
              <a:avLst/>
            </a:prstGeom>
            <a:noFill/>
          </p:spPr>
          <p:txBody>
            <a:bodyPr wrap="none" rtlCol="0">
              <a:spAutoFit/>
            </a:bodyPr>
            <a:lstStyle/>
            <a:p>
              <a:r>
                <a:rPr lang="it-IT" sz="4000" b="1" dirty="0" smtClean="0">
                  <a:latin typeface="Times New Roman" pitchFamily="18" charset="0"/>
                  <a:cs typeface="Times New Roman" pitchFamily="18" charset="0"/>
                </a:rPr>
                <a:t>.</a:t>
              </a:r>
              <a:endParaRPr lang="it-IT" sz="4000" b="1" dirty="0">
                <a:latin typeface="Times New Roman" pitchFamily="18" charset="0"/>
                <a:cs typeface="Times New Roman" pitchFamily="18" charset="0"/>
              </a:endParaRPr>
            </a:p>
          </p:txBody>
        </p:sp>
      </p:grpSp>
      <p:grpSp>
        <p:nvGrpSpPr>
          <p:cNvPr id="15" name="Group 6"/>
          <p:cNvGrpSpPr>
            <a:grpSpLocks/>
          </p:cNvGrpSpPr>
          <p:nvPr/>
        </p:nvGrpSpPr>
        <p:grpSpPr bwMode="auto">
          <a:xfrm>
            <a:off x="4860032" y="4580880"/>
            <a:ext cx="936625" cy="1152525"/>
            <a:chOff x="2386" y="3200"/>
            <a:chExt cx="590" cy="726"/>
          </a:xfrm>
        </p:grpSpPr>
        <p:sp>
          <p:nvSpPr>
            <p:cNvPr id="16" name="Line 7"/>
            <p:cNvSpPr>
              <a:spLocks noChangeShapeType="1"/>
            </p:cNvSpPr>
            <p:nvPr/>
          </p:nvSpPr>
          <p:spPr bwMode="auto">
            <a:xfrm>
              <a:off x="2386" y="3600"/>
              <a:ext cx="590" cy="8"/>
            </a:xfrm>
            <a:prstGeom prst="line">
              <a:avLst/>
            </a:prstGeom>
            <a:noFill/>
            <a:ln w="19050">
              <a:solidFill>
                <a:schemeClr val="tx1"/>
              </a:solidFill>
              <a:round/>
              <a:headEnd/>
              <a:tailEnd/>
            </a:ln>
            <a:effectLst/>
          </p:spPr>
          <p:txBody>
            <a:bodyPr/>
            <a:lstStyle/>
            <a:p>
              <a:endParaRPr lang="it-IT"/>
            </a:p>
          </p:txBody>
        </p:sp>
        <p:sp>
          <p:nvSpPr>
            <p:cNvPr id="17" name="Line 8"/>
            <p:cNvSpPr>
              <a:spLocks noChangeShapeType="1"/>
            </p:cNvSpPr>
            <p:nvPr/>
          </p:nvSpPr>
          <p:spPr bwMode="auto">
            <a:xfrm>
              <a:off x="2688" y="3200"/>
              <a:ext cx="0" cy="726"/>
            </a:xfrm>
            <a:prstGeom prst="line">
              <a:avLst/>
            </a:prstGeom>
            <a:noFill/>
            <a:ln w="19050">
              <a:solidFill>
                <a:schemeClr val="tx1"/>
              </a:solidFill>
              <a:round/>
              <a:headEnd/>
              <a:tailEnd/>
            </a:ln>
            <a:effectLst/>
          </p:spPr>
          <p:txBody>
            <a:bodyPr/>
            <a:lstStyle/>
            <a:p>
              <a:endParaRPr lang="it-IT"/>
            </a:p>
          </p:txBody>
        </p:sp>
      </p:grpSp>
      <p:grpSp>
        <p:nvGrpSpPr>
          <p:cNvPr id="26" name="Group 6"/>
          <p:cNvGrpSpPr>
            <a:grpSpLocks/>
          </p:cNvGrpSpPr>
          <p:nvPr/>
        </p:nvGrpSpPr>
        <p:grpSpPr bwMode="auto">
          <a:xfrm rot="20242611">
            <a:off x="6083647" y="4581128"/>
            <a:ext cx="936625" cy="1152525"/>
            <a:chOff x="2386" y="3200"/>
            <a:chExt cx="590" cy="726"/>
          </a:xfrm>
        </p:grpSpPr>
        <p:sp>
          <p:nvSpPr>
            <p:cNvPr id="27" name="Line 7"/>
            <p:cNvSpPr>
              <a:spLocks noChangeShapeType="1"/>
            </p:cNvSpPr>
            <p:nvPr/>
          </p:nvSpPr>
          <p:spPr bwMode="auto">
            <a:xfrm>
              <a:off x="2386" y="3600"/>
              <a:ext cx="590" cy="8"/>
            </a:xfrm>
            <a:prstGeom prst="line">
              <a:avLst/>
            </a:prstGeom>
            <a:noFill/>
            <a:ln w="19050">
              <a:solidFill>
                <a:schemeClr val="tx1"/>
              </a:solidFill>
              <a:round/>
              <a:headEnd/>
              <a:tailEnd/>
            </a:ln>
            <a:effectLst/>
          </p:spPr>
          <p:txBody>
            <a:bodyPr/>
            <a:lstStyle/>
            <a:p>
              <a:endParaRPr lang="it-IT"/>
            </a:p>
          </p:txBody>
        </p:sp>
        <p:sp>
          <p:nvSpPr>
            <p:cNvPr id="28" name="Line 8"/>
            <p:cNvSpPr>
              <a:spLocks noChangeShapeType="1"/>
            </p:cNvSpPr>
            <p:nvPr/>
          </p:nvSpPr>
          <p:spPr bwMode="auto">
            <a:xfrm>
              <a:off x="2688" y="3200"/>
              <a:ext cx="0" cy="726"/>
            </a:xfrm>
            <a:prstGeom prst="line">
              <a:avLst/>
            </a:prstGeom>
            <a:noFill/>
            <a:ln w="19050">
              <a:solidFill>
                <a:schemeClr val="tx1"/>
              </a:solidFill>
              <a:round/>
              <a:headEnd/>
              <a:tailEnd/>
            </a:ln>
            <a:effec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2" grpId="0" animBg="1"/>
      <p:bldP spid="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Text Box 12"/>
          <p:cNvSpPr txBox="1">
            <a:spLocks noChangeArrowheads="1"/>
          </p:cNvSpPr>
          <p:nvPr/>
        </p:nvSpPr>
        <p:spPr bwMode="auto">
          <a:xfrm>
            <a:off x="457201" y="1752600"/>
            <a:ext cx="7715200" cy="1200329"/>
          </a:xfrm>
          <a:prstGeom prst="rect">
            <a:avLst/>
          </a:prstGeom>
          <a:noFill/>
          <a:ln w="9525">
            <a:noFill/>
            <a:miter lim="800000"/>
            <a:headEnd/>
            <a:tailEnd/>
          </a:ln>
          <a:effectLst/>
        </p:spPr>
        <p:txBody>
          <a:bodyPr wrap="square">
            <a:spAutoFit/>
          </a:bodyPr>
          <a:lstStyle/>
          <a:p>
            <a:r>
              <a:rPr lang="it-IT" sz="2400" b="1" dirty="0">
                <a:latin typeface="Times New Roman" pitchFamily="18" charset="0"/>
                <a:cs typeface="Times New Roman" pitchFamily="18" charset="0"/>
              </a:rPr>
              <a:t>V. Postulato delle parallele: </a:t>
            </a:r>
            <a:r>
              <a:rPr lang="it-IT" sz="2400" b="1" i="1" dirty="0">
                <a:latin typeface="Times New Roman" pitchFamily="18" charset="0"/>
                <a:cs typeface="Times New Roman" pitchFamily="18" charset="0"/>
              </a:rPr>
              <a:t>dati una retta ed un punto </a:t>
            </a:r>
            <a:r>
              <a:rPr lang="it-IT" sz="2400" b="1" i="1" dirty="0" smtClean="0">
                <a:latin typeface="Times New Roman" pitchFamily="18" charset="0"/>
                <a:cs typeface="Times New Roman" pitchFamily="18" charset="0"/>
              </a:rPr>
              <a:t>fuori di </a:t>
            </a:r>
            <a:r>
              <a:rPr lang="it-IT" sz="2400" b="1" i="1" dirty="0">
                <a:latin typeface="Times New Roman" pitchFamily="18" charset="0"/>
                <a:cs typeface="Times New Roman" pitchFamily="18" charset="0"/>
              </a:rPr>
              <a:t>essa, esiste una sola retta </a:t>
            </a:r>
            <a:r>
              <a:rPr lang="it-IT" sz="2400" b="1" i="1" dirty="0" smtClean="0">
                <a:latin typeface="Times New Roman" pitchFamily="18" charset="0"/>
                <a:cs typeface="Times New Roman" pitchFamily="18" charset="0"/>
              </a:rPr>
              <a:t>passante per il punto e parallela </a:t>
            </a:r>
            <a:r>
              <a:rPr lang="it-IT" sz="2400" b="1" i="1" dirty="0">
                <a:latin typeface="Times New Roman" pitchFamily="18" charset="0"/>
                <a:cs typeface="Times New Roman" pitchFamily="18" charset="0"/>
              </a:rPr>
              <a:t>alla retta </a:t>
            </a:r>
            <a:r>
              <a:rPr lang="it-IT" sz="2400" b="1" i="1" dirty="0" smtClean="0">
                <a:latin typeface="Times New Roman" pitchFamily="18" charset="0"/>
                <a:cs typeface="Times New Roman" pitchFamily="18" charset="0"/>
              </a:rPr>
              <a:t>data</a:t>
            </a:r>
            <a:endParaRPr lang="it-IT" sz="2400" b="1" i="1" dirty="0">
              <a:latin typeface="Times New Roman" pitchFamily="18" charset="0"/>
              <a:cs typeface="Times New Roman" pitchFamily="18" charset="0"/>
            </a:endParaRPr>
          </a:p>
        </p:txBody>
      </p:sp>
      <p:sp>
        <p:nvSpPr>
          <p:cNvPr id="12" name="Line 13"/>
          <p:cNvSpPr>
            <a:spLocks noChangeShapeType="1"/>
          </p:cNvSpPr>
          <p:nvPr/>
        </p:nvSpPr>
        <p:spPr bwMode="auto">
          <a:xfrm>
            <a:off x="1295400" y="3933056"/>
            <a:ext cx="6629400" cy="0"/>
          </a:xfrm>
          <a:prstGeom prst="line">
            <a:avLst/>
          </a:prstGeom>
          <a:noFill/>
          <a:ln w="19050">
            <a:solidFill>
              <a:schemeClr val="tx1"/>
            </a:solidFill>
            <a:prstDash val="dash"/>
            <a:round/>
            <a:headEnd/>
            <a:tailEnd/>
          </a:ln>
          <a:effectLst/>
        </p:spPr>
        <p:txBody>
          <a:bodyPr/>
          <a:lstStyle/>
          <a:p>
            <a:endParaRPr lang="it-IT"/>
          </a:p>
        </p:txBody>
      </p:sp>
      <p:grpSp>
        <p:nvGrpSpPr>
          <p:cNvPr id="21" name="Gruppo 20"/>
          <p:cNvGrpSpPr/>
          <p:nvPr/>
        </p:nvGrpSpPr>
        <p:grpSpPr>
          <a:xfrm>
            <a:off x="1295400" y="3414366"/>
            <a:ext cx="6964363" cy="2087563"/>
            <a:chOff x="1295400" y="3414366"/>
            <a:chExt cx="6964363" cy="2087563"/>
          </a:xfrm>
        </p:grpSpPr>
        <p:grpSp>
          <p:nvGrpSpPr>
            <p:cNvPr id="15" name="Group 14"/>
            <p:cNvGrpSpPr>
              <a:grpSpLocks/>
            </p:cNvGrpSpPr>
            <p:nvPr/>
          </p:nvGrpSpPr>
          <p:grpSpPr bwMode="auto">
            <a:xfrm>
              <a:off x="1295400" y="3414366"/>
              <a:ext cx="6964363" cy="2087563"/>
              <a:chOff x="816" y="2016"/>
              <a:chExt cx="4387" cy="1315"/>
            </a:xfrm>
          </p:grpSpPr>
          <p:sp>
            <p:nvSpPr>
              <p:cNvPr id="17" name="Line 15"/>
              <p:cNvSpPr>
                <a:spLocks noChangeShapeType="1"/>
              </p:cNvSpPr>
              <p:nvPr/>
            </p:nvSpPr>
            <p:spPr bwMode="auto">
              <a:xfrm>
                <a:off x="816" y="3264"/>
                <a:ext cx="4224" cy="0"/>
              </a:xfrm>
              <a:prstGeom prst="line">
                <a:avLst/>
              </a:prstGeom>
              <a:noFill/>
              <a:ln w="19050">
                <a:solidFill>
                  <a:schemeClr val="tx1"/>
                </a:solidFill>
                <a:round/>
                <a:headEnd/>
                <a:tailEnd/>
              </a:ln>
              <a:effectLst/>
            </p:spPr>
            <p:txBody>
              <a:bodyPr/>
              <a:lstStyle/>
              <a:p>
                <a:endParaRPr lang="it-IT"/>
              </a:p>
            </p:txBody>
          </p:sp>
          <p:sp>
            <p:nvSpPr>
              <p:cNvPr id="18" name="Text Box 16"/>
              <p:cNvSpPr txBox="1">
                <a:spLocks noChangeArrowheads="1"/>
              </p:cNvSpPr>
              <p:nvPr/>
            </p:nvSpPr>
            <p:spPr bwMode="auto">
              <a:xfrm>
                <a:off x="2544" y="2016"/>
                <a:ext cx="205"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P</a:t>
                </a:r>
              </a:p>
            </p:txBody>
          </p:sp>
          <p:sp>
            <p:nvSpPr>
              <p:cNvPr id="19" name="Text Box 17"/>
              <p:cNvSpPr txBox="1">
                <a:spLocks noChangeArrowheads="1"/>
              </p:cNvSpPr>
              <p:nvPr/>
            </p:nvSpPr>
            <p:spPr bwMode="auto">
              <a:xfrm>
                <a:off x="5030" y="3098"/>
                <a:ext cx="173"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r</a:t>
                </a:r>
              </a:p>
            </p:txBody>
          </p:sp>
        </p:grpSp>
        <p:sp>
          <p:nvSpPr>
            <p:cNvPr id="16" name="Text Box 18"/>
            <p:cNvSpPr txBox="1">
              <a:spLocks noChangeArrowheads="1"/>
            </p:cNvSpPr>
            <p:nvPr/>
          </p:nvSpPr>
          <p:spPr bwMode="auto">
            <a:xfrm>
              <a:off x="4114800" y="3447703"/>
              <a:ext cx="311150" cy="701675"/>
            </a:xfrm>
            <a:prstGeom prst="rect">
              <a:avLst/>
            </a:prstGeom>
            <a:noFill/>
            <a:ln w="9525">
              <a:noFill/>
              <a:miter lim="800000"/>
              <a:headEnd/>
              <a:tailEnd/>
            </a:ln>
            <a:effectLst/>
          </p:spPr>
          <p:txBody>
            <a:bodyPr wrap="none">
              <a:spAutoFit/>
            </a:bodyPr>
            <a:lstStyle/>
            <a:p>
              <a:r>
                <a:rPr lang="it-IT" sz="4000" b="1" dirty="0"/>
                <a:t>.</a:t>
              </a:r>
            </a:p>
          </p:txBody>
        </p:sp>
      </p:grpSp>
      <p:sp>
        <p:nvSpPr>
          <p:cNvPr id="20" name="Text Box 20"/>
          <p:cNvSpPr txBox="1">
            <a:spLocks noChangeArrowheads="1"/>
          </p:cNvSpPr>
          <p:nvPr/>
        </p:nvSpPr>
        <p:spPr bwMode="auto">
          <a:xfrm>
            <a:off x="935038" y="617314"/>
            <a:ext cx="7237412" cy="579438"/>
          </a:xfrm>
          <a:prstGeom prst="rect">
            <a:avLst/>
          </a:prstGeom>
          <a:noFill/>
          <a:ln w="9525">
            <a:noFill/>
            <a:miter lim="800000"/>
            <a:headEnd/>
            <a:tailEnd/>
          </a:ln>
          <a:effectLst/>
        </p:spPr>
        <p:txBody>
          <a:bodyPr wrap="none">
            <a:spAutoFit/>
          </a:bodyPr>
          <a:lstStyle/>
          <a:p>
            <a:r>
              <a:rPr lang="it-IT" sz="3200" b="1" dirty="0">
                <a:latin typeface="Times New Roman" pitchFamily="18" charset="0"/>
                <a:cs typeface="Times New Roman" pitchFamily="18" charset="0"/>
              </a:rPr>
              <a:t>I postulati euclidei della geometria piana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ctangle 2"/>
          <p:cNvSpPr>
            <a:spLocks noChangeArrowheads="1"/>
          </p:cNvSpPr>
          <p:nvPr/>
        </p:nvSpPr>
        <p:spPr bwMode="auto">
          <a:xfrm>
            <a:off x="1835696" y="548680"/>
            <a:ext cx="5472608" cy="915888"/>
          </a:xfrm>
          <a:prstGeom prst="rect">
            <a:avLst/>
          </a:prstGeom>
          <a:noFill/>
          <a:ln w="9525">
            <a:noFill/>
            <a:miter lim="800000"/>
            <a:headEnd/>
            <a:tailEnd/>
          </a:ln>
          <a:effectLst/>
        </p:spPr>
        <p:txBody>
          <a:bodyPr anchor="ctr"/>
          <a:lstStyle/>
          <a:p>
            <a:pPr algn="ctr"/>
            <a:r>
              <a:rPr lang="en-US" sz="3200" b="1" dirty="0">
                <a:latin typeface="Times New Roman" pitchFamily="18" charset="0"/>
                <a:cs typeface="Times New Roman" pitchFamily="18" charset="0"/>
              </a:rPr>
              <a:t>La </a:t>
            </a:r>
            <a:r>
              <a:rPr lang="en-US" sz="3200" b="1" dirty="0" err="1">
                <a:latin typeface="Times New Roman" pitchFamily="18" charset="0"/>
                <a:cs typeface="Times New Roman" pitchFamily="18" charset="0"/>
              </a:rPr>
              <a:t>parallela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euclidea</a:t>
            </a:r>
            <a:endParaRPr lang="it-IT" sz="3200" b="1" dirty="0">
              <a:latin typeface="Times New Roman" pitchFamily="18" charset="0"/>
              <a:cs typeface="Times New Roman" pitchFamily="18" charset="0"/>
            </a:endParaRPr>
          </a:p>
        </p:txBody>
      </p:sp>
      <p:sp>
        <p:nvSpPr>
          <p:cNvPr id="12" name="Line 9"/>
          <p:cNvSpPr>
            <a:spLocks noChangeShapeType="1"/>
          </p:cNvSpPr>
          <p:nvPr/>
        </p:nvSpPr>
        <p:spPr bwMode="auto">
          <a:xfrm>
            <a:off x="1524000" y="3007659"/>
            <a:ext cx="6705600" cy="0"/>
          </a:xfrm>
          <a:prstGeom prst="line">
            <a:avLst/>
          </a:prstGeom>
          <a:noFill/>
          <a:ln w="19050">
            <a:solidFill>
              <a:schemeClr val="tx1"/>
            </a:solidFill>
            <a:prstDash val="dash"/>
            <a:round/>
            <a:headEnd/>
            <a:tailEnd/>
          </a:ln>
          <a:effectLst/>
        </p:spPr>
        <p:txBody>
          <a:bodyPr/>
          <a:lstStyle/>
          <a:p>
            <a:endParaRPr lang="it-IT"/>
          </a:p>
        </p:txBody>
      </p:sp>
      <p:grpSp>
        <p:nvGrpSpPr>
          <p:cNvPr id="21" name="Gruppo 20"/>
          <p:cNvGrpSpPr/>
          <p:nvPr/>
        </p:nvGrpSpPr>
        <p:grpSpPr>
          <a:xfrm>
            <a:off x="1524000" y="2438400"/>
            <a:ext cx="6964363" cy="2122489"/>
            <a:chOff x="1524000" y="2438400"/>
            <a:chExt cx="6964363" cy="2122489"/>
          </a:xfrm>
        </p:grpSpPr>
        <p:grpSp>
          <p:nvGrpSpPr>
            <p:cNvPr id="15" name="Group 11"/>
            <p:cNvGrpSpPr>
              <a:grpSpLocks/>
            </p:cNvGrpSpPr>
            <p:nvPr/>
          </p:nvGrpSpPr>
          <p:grpSpPr bwMode="auto">
            <a:xfrm>
              <a:off x="1524000" y="2473326"/>
              <a:ext cx="6964363" cy="2087563"/>
              <a:chOff x="960" y="1558"/>
              <a:chExt cx="4387" cy="1315"/>
            </a:xfrm>
          </p:grpSpPr>
          <p:sp>
            <p:nvSpPr>
              <p:cNvPr id="17" name="Line 4"/>
              <p:cNvSpPr>
                <a:spLocks noChangeShapeType="1"/>
              </p:cNvSpPr>
              <p:nvPr/>
            </p:nvSpPr>
            <p:spPr bwMode="auto">
              <a:xfrm>
                <a:off x="960" y="2806"/>
                <a:ext cx="4224" cy="0"/>
              </a:xfrm>
              <a:prstGeom prst="line">
                <a:avLst/>
              </a:prstGeom>
              <a:noFill/>
              <a:ln w="19050">
                <a:solidFill>
                  <a:schemeClr val="tx1"/>
                </a:solidFill>
                <a:round/>
                <a:headEnd/>
                <a:tailEnd/>
              </a:ln>
              <a:effectLst/>
            </p:spPr>
            <p:txBody>
              <a:bodyPr/>
              <a:lstStyle/>
              <a:p>
                <a:endParaRPr lang="it-IT"/>
              </a:p>
            </p:txBody>
          </p:sp>
          <p:sp>
            <p:nvSpPr>
              <p:cNvPr id="18" name="Text Box 6"/>
              <p:cNvSpPr txBox="1">
                <a:spLocks noChangeArrowheads="1"/>
              </p:cNvSpPr>
              <p:nvPr/>
            </p:nvSpPr>
            <p:spPr bwMode="auto">
              <a:xfrm>
                <a:off x="2688" y="1558"/>
                <a:ext cx="205"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P</a:t>
                </a:r>
              </a:p>
            </p:txBody>
          </p:sp>
          <p:sp>
            <p:nvSpPr>
              <p:cNvPr id="19" name="Text Box 7"/>
              <p:cNvSpPr txBox="1">
                <a:spLocks noChangeArrowheads="1"/>
              </p:cNvSpPr>
              <p:nvPr/>
            </p:nvSpPr>
            <p:spPr bwMode="auto">
              <a:xfrm>
                <a:off x="5174" y="2640"/>
                <a:ext cx="173"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r</a:t>
                </a:r>
              </a:p>
            </p:txBody>
          </p:sp>
        </p:grpSp>
        <p:sp>
          <p:nvSpPr>
            <p:cNvPr id="16" name="Text Box 10"/>
            <p:cNvSpPr txBox="1">
              <a:spLocks noChangeArrowheads="1"/>
            </p:cNvSpPr>
            <p:nvPr/>
          </p:nvSpPr>
          <p:spPr bwMode="auto">
            <a:xfrm>
              <a:off x="4179888" y="2438400"/>
              <a:ext cx="336550" cy="823913"/>
            </a:xfrm>
            <a:prstGeom prst="rect">
              <a:avLst/>
            </a:prstGeom>
            <a:noFill/>
            <a:ln w="9525">
              <a:noFill/>
              <a:miter lim="800000"/>
              <a:headEnd/>
              <a:tailEnd/>
            </a:ln>
            <a:effectLst/>
          </p:spPr>
          <p:txBody>
            <a:bodyPr wrap="none">
              <a:spAutoFit/>
            </a:bodyPr>
            <a:lstStyle/>
            <a:p>
              <a:r>
                <a:rPr lang="it-IT" sz="4800" dirty="0"/>
                <a:t>.</a:t>
              </a:r>
            </a:p>
          </p:txBody>
        </p:sp>
      </p:grpSp>
      <p:sp>
        <p:nvSpPr>
          <p:cNvPr id="20" name="Line 8"/>
          <p:cNvSpPr>
            <a:spLocks noChangeShapeType="1"/>
          </p:cNvSpPr>
          <p:nvPr/>
        </p:nvSpPr>
        <p:spPr bwMode="auto">
          <a:xfrm>
            <a:off x="4343400" y="2438400"/>
            <a:ext cx="0" cy="2209800"/>
          </a:xfrm>
          <a:prstGeom prst="line">
            <a:avLst/>
          </a:prstGeom>
          <a:noFill/>
          <a:ln w="19050">
            <a:solidFill>
              <a:schemeClr val="tx1"/>
            </a:solidFill>
            <a:prstDash val="dash"/>
            <a:round/>
            <a:headEnd/>
            <a:tailEnd/>
          </a:ln>
          <a:effec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ctangle 2"/>
          <p:cNvSpPr>
            <a:spLocks noChangeArrowheads="1"/>
          </p:cNvSpPr>
          <p:nvPr/>
        </p:nvSpPr>
        <p:spPr bwMode="auto">
          <a:xfrm>
            <a:off x="1117848" y="609600"/>
            <a:ext cx="6838528" cy="1143000"/>
          </a:xfrm>
          <a:prstGeom prst="rect">
            <a:avLst/>
          </a:prstGeom>
          <a:noFill/>
          <a:ln w="9525">
            <a:noFill/>
            <a:miter lim="800000"/>
            <a:headEnd/>
            <a:tailEnd/>
          </a:ln>
          <a:effectLst/>
        </p:spPr>
        <p:txBody>
          <a:bodyPr anchor="ctr"/>
          <a:lstStyle/>
          <a:p>
            <a:pPr algn="ctr"/>
            <a:r>
              <a:rPr lang="en-US" sz="3200" b="1" dirty="0" err="1">
                <a:latin typeface="Times New Roman" pitchFamily="18" charset="0"/>
                <a:cs typeface="Times New Roman" pitchFamily="18" charset="0"/>
              </a:rPr>
              <a:t>Propriet</a:t>
            </a:r>
            <a:r>
              <a:rPr lang="it-IT" sz="3200" b="1" dirty="0">
                <a:latin typeface="Times New Roman" pitchFamily="18" charset="0"/>
                <a:cs typeface="Times New Roman" pitchFamily="18" charset="0"/>
              </a:rPr>
              <a:t>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equivalenti</a:t>
            </a:r>
            <a:r>
              <a:rPr lang="en-US" sz="3200" b="1" dirty="0">
                <a:latin typeface="Times New Roman" pitchFamily="18" charset="0"/>
                <a:cs typeface="Times New Roman" pitchFamily="18" charset="0"/>
              </a:rPr>
              <a:t> al </a:t>
            </a:r>
            <a:r>
              <a:rPr lang="en-US" sz="3200" b="1" dirty="0" err="1">
                <a:latin typeface="Times New Roman" pitchFamily="18" charset="0"/>
                <a:cs typeface="Times New Roman" pitchFamily="18" charset="0"/>
              </a:rPr>
              <a:t>postulato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delle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paralelle</a:t>
            </a:r>
            <a:endParaRPr lang="it-IT" sz="3200" b="1" dirty="0">
              <a:latin typeface="Times New Roman" pitchFamily="18" charset="0"/>
              <a:cs typeface="Times New Roman" pitchFamily="18" charset="0"/>
            </a:endParaRPr>
          </a:p>
        </p:txBody>
      </p:sp>
      <p:grpSp>
        <p:nvGrpSpPr>
          <p:cNvPr id="12" name="Group 3"/>
          <p:cNvGrpSpPr>
            <a:grpSpLocks/>
          </p:cNvGrpSpPr>
          <p:nvPr/>
        </p:nvGrpSpPr>
        <p:grpSpPr bwMode="auto">
          <a:xfrm>
            <a:off x="6705600" y="3407392"/>
            <a:ext cx="2133600" cy="1219200"/>
            <a:chOff x="480" y="2160"/>
            <a:chExt cx="1344" cy="768"/>
          </a:xfrm>
        </p:grpSpPr>
        <p:sp>
          <p:nvSpPr>
            <p:cNvPr id="14" name="Line 4"/>
            <p:cNvSpPr>
              <a:spLocks noChangeShapeType="1"/>
            </p:cNvSpPr>
            <p:nvPr/>
          </p:nvSpPr>
          <p:spPr bwMode="auto">
            <a:xfrm>
              <a:off x="480" y="2928"/>
              <a:ext cx="1344" cy="0"/>
            </a:xfrm>
            <a:prstGeom prst="line">
              <a:avLst/>
            </a:prstGeom>
            <a:noFill/>
            <a:ln w="19050">
              <a:solidFill>
                <a:schemeClr val="tx1"/>
              </a:solidFill>
              <a:round/>
              <a:headEnd/>
              <a:tailEnd/>
            </a:ln>
            <a:effectLst/>
          </p:spPr>
          <p:txBody>
            <a:bodyPr/>
            <a:lstStyle/>
            <a:p>
              <a:endParaRPr lang="it-IT"/>
            </a:p>
          </p:txBody>
        </p:sp>
        <p:sp>
          <p:nvSpPr>
            <p:cNvPr id="15" name="Line 5"/>
            <p:cNvSpPr>
              <a:spLocks noChangeShapeType="1"/>
            </p:cNvSpPr>
            <p:nvPr/>
          </p:nvSpPr>
          <p:spPr bwMode="auto">
            <a:xfrm flipV="1">
              <a:off x="480" y="2160"/>
              <a:ext cx="480" cy="768"/>
            </a:xfrm>
            <a:prstGeom prst="line">
              <a:avLst/>
            </a:prstGeom>
            <a:noFill/>
            <a:ln w="19050">
              <a:solidFill>
                <a:schemeClr val="tx1"/>
              </a:solidFill>
              <a:round/>
              <a:headEnd/>
              <a:tailEnd/>
            </a:ln>
            <a:effectLst/>
          </p:spPr>
          <p:txBody>
            <a:bodyPr/>
            <a:lstStyle/>
            <a:p>
              <a:endParaRPr lang="it-IT"/>
            </a:p>
          </p:txBody>
        </p:sp>
        <p:sp>
          <p:nvSpPr>
            <p:cNvPr id="16" name="Line 6"/>
            <p:cNvSpPr>
              <a:spLocks noChangeShapeType="1"/>
            </p:cNvSpPr>
            <p:nvPr/>
          </p:nvSpPr>
          <p:spPr bwMode="auto">
            <a:xfrm>
              <a:off x="960" y="2160"/>
              <a:ext cx="864" cy="768"/>
            </a:xfrm>
            <a:prstGeom prst="line">
              <a:avLst/>
            </a:prstGeom>
            <a:noFill/>
            <a:ln w="19050">
              <a:solidFill>
                <a:schemeClr val="tx1"/>
              </a:solidFill>
              <a:round/>
              <a:headEnd/>
              <a:tailEnd/>
            </a:ln>
            <a:effectLst/>
          </p:spPr>
          <p:txBody>
            <a:bodyPr/>
            <a:lstStyle/>
            <a:p>
              <a:endParaRPr lang="it-IT"/>
            </a:p>
          </p:txBody>
        </p:sp>
      </p:grpSp>
      <p:grpSp>
        <p:nvGrpSpPr>
          <p:cNvPr id="17" name="Group 7"/>
          <p:cNvGrpSpPr>
            <a:grpSpLocks/>
          </p:cNvGrpSpPr>
          <p:nvPr/>
        </p:nvGrpSpPr>
        <p:grpSpPr bwMode="auto">
          <a:xfrm>
            <a:off x="3962400" y="3429000"/>
            <a:ext cx="2057400" cy="1219200"/>
            <a:chOff x="2496" y="2160"/>
            <a:chExt cx="1296" cy="768"/>
          </a:xfrm>
        </p:grpSpPr>
        <p:sp>
          <p:nvSpPr>
            <p:cNvPr id="18" name="Line 8"/>
            <p:cNvSpPr>
              <a:spLocks noChangeShapeType="1"/>
            </p:cNvSpPr>
            <p:nvPr/>
          </p:nvSpPr>
          <p:spPr bwMode="auto">
            <a:xfrm>
              <a:off x="2544" y="2928"/>
              <a:ext cx="1248" cy="0"/>
            </a:xfrm>
            <a:prstGeom prst="line">
              <a:avLst/>
            </a:prstGeom>
            <a:noFill/>
            <a:ln w="19050">
              <a:solidFill>
                <a:schemeClr val="tx1"/>
              </a:solidFill>
              <a:round/>
              <a:headEnd/>
              <a:tailEnd/>
            </a:ln>
            <a:effectLst/>
          </p:spPr>
          <p:txBody>
            <a:bodyPr/>
            <a:lstStyle/>
            <a:p>
              <a:endParaRPr lang="it-IT"/>
            </a:p>
          </p:txBody>
        </p:sp>
        <p:sp>
          <p:nvSpPr>
            <p:cNvPr id="19" name="Line 9"/>
            <p:cNvSpPr>
              <a:spLocks noChangeShapeType="1"/>
            </p:cNvSpPr>
            <p:nvPr/>
          </p:nvSpPr>
          <p:spPr bwMode="auto">
            <a:xfrm>
              <a:off x="2496" y="2160"/>
              <a:ext cx="1248" cy="0"/>
            </a:xfrm>
            <a:prstGeom prst="line">
              <a:avLst/>
            </a:prstGeom>
            <a:noFill/>
            <a:ln w="19050">
              <a:solidFill>
                <a:schemeClr val="tx1"/>
              </a:solidFill>
              <a:round/>
              <a:headEnd/>
              <a:tailEnd/>
            </a:ln>
            <a:effectLst/>
          </p:spPr>
          <p:txBody>
            <a:bodyPr/>
            <a:lstStyle/>
            <a:p>
              <a:endParaRPr lang="it-IT"/>
            </a:p>
          </p:txBody>
        </p:sp>
      </p:grpSp>
      <p:sp>
        <p:nvSpPr>
          <p:cNvPr id="20" name="Line 10"/>
          <p:cNvSpPr>
            <a:spLocks noChangeShapeType="1"/>
          </p:cNvSpPr>
          <p:nvPr/>
        </p:nvSpPr>
        <p:spPr bwMode="auto">
          <a:xfrm>
            <a:off x="4724400" y="3429000"/>
            <a:ext cx="0" cy="1219200"/>
          </a:xfrm>
          <a:prstGeom prst="line">
            <a:avLst/>
          </a:prstGeom>
          <a:noFill/>
          <a:ln w="19050">
            <a:solidFill>
              <a:schemeClr val="tx1"/>
            </a:solidFill>
            <a:prstDash val="dash"/>
            <a:round/>
            <a:headEnd/>
            <a:tailEnd/>
          </a:ln>
          <a:effectLst/>
        </p:spPr>
        <p:txBody>
          <a:bodyPr/>
          <a:lstStyle/>
          <a:p>
            <a:endParaRPr lang="it-IT"/>
          </a:p>
        </p:txBody>
      </p:sp>
      <p:sp>
        <p:nvSpPr>
          <p:cNvPr id="21" name="Line 11"/>
          <p:cNvSpPr>
            <a:spLocks noChangeShapeType="1"/>
          </p:cNvSpPr>
          <p:nvPr/>
        </p:nvSpPr>
        <p:spPr bwMode="auto">
          <a:xfrm>
            <a:off x="5105400" y="3429000"/>
            <a:ext cx="0" cy="1219200"/>
          </a:xfrm>
          <a:prstGeom prst="line">
            <a:avLst/>
          </a:prstGeom>
          <a:noFill/>
          <a:ln w="19050">
            <a:solidFill>
              <a:schemeClr val="tx1"/>
            </a:solidFill>
            <a:prstDash val="dash"/>
            <a:round/>
            <a:headEnd/>
            <a:tailEnd/>
          </a:ln>
          <a:effectLst/>
        </p:spPr>
        <p:txBody>
          <a:bodyPr/>
          <a:lstStyle/>
          <a:p>
            <a:endParaRPr lang="it-IT"/>
          </a:p>
        </p:txBody>
      </p:sp>
      <p:sp>
        <p:nvSpPr>
          <p:cNvPr id="22" name="Line 12"/>
          <p:cNvSpPr>
            <a:spLocks noChangeShapeType="1"/>
          </p:cNvSpPr>
          <p:nvPr/>
        </p:nvSpPr>
        <p:spPr bwMode="auto">
          <a:xfrm>
            <a:off x="5486400" y="3429000"/>
            <a:ext cx="0" cy="1219200"/>
          </a:xfrm>
          <a:prstGeom prst="line">
            <a:avLst/>
          </a:prstGeom>
          <a:noFill/>
          <a:ln w="19050">
            <a:solidFill>
              <a:schemeClr val="tx1"/>
            </a:solidFill>
            <a:prstDash val="dash"/>
            <a:round/>
            <a:headEnd/>
            <a:tailEnd/>
          </a:ln>
          <a:effectLst/>
        </p:spPr>
        <p:txBody>
          <a:bodyPr/>
          <a:lstStyle/>
          <a:p>
            <a:endParaRPr lang="it-IT"/>
          </a:p>
        </p:txBody>
      </p:sp>
      <p:grpSp>
        <p:nvGrpSpPr>
          <p:cNvPr id="23" name="Group 13"/>
          <p:cNvGrpSpPr>
            <a:grpSpLocks/>
          </p:cNvGrpSpPr>
          <p:nvPr/>
        </p:nvGrpSpPr>
        <p:grpSpPr bwMode="auto">
          <a:xfrm>
            <a:off x="914400" y="3446417"/>
            <a:ext cx="2133600" cy="1792288"/>
            <a:chOff x="576" y="2256"/>
            <a:chExt cx="1344" cy="1129"/>
          </a:xfrm>
        </p:grpSpPr>
        <p:sp>
          <p:nvSpPr>
            <p:cNvPr id="24" name="Text Box 14"/>
            <p:cNvSpPr txBox="1">
              <a:spLocks noChangeArrowheads="1"/>
            </p:cNvSpPr>
            <p:nvPr/>
          </p:nvSpPr>
          <p:spPr bwMode="auto">
            <a:xfrm>
              <a:off x="703" y="3152"/>
              <a:ext cx="903" cy="233"/>
            </a:xfrm>
            <a:prstGeom prst="rect">
              <a:avLst/>
            </a:prstGeom>
            <a:noFill/>
            <a:ln w="9525">
              <a:noFill/>
              <a:miter lim="800000"/>
              <a:headEnd/>
              <a:tailEnd/>
            </a:ln>
            <a:effectLst/>
          </p:spPr>
          <p:txBody>
            <a:bodyPr wrap="none">
              <a:spAutoFit/>
            </a:bodyPr>
            <a:lstStyle/>
            <a:p>
              <a:r>
                <a:rPr lang="en-US" b="1" i="1" dirty="0">
                  <a:latin typeface="Times New Roman" pitchFamily="18" charset="0"/>
                  <a:cs typeface="Times New Roman" pitchFamily="18" charset="0"/>
                </a:rPr>
                <a:t>A+B+C=180</a:t>
              </a:r>
              <a:endParaRPr lang="it-IT" b="1" i="1" dirty="0">
                <a:latin typeface="Times New Roman" pitchFamily="18" charset="0"/>
                <a:cs typeface="Times New Roman" pitchFamily="18" charset="0"/>
              </a:endParaRPr>
            </a:p>
          </p:txBody>
        </p:sp>
        <p:grpSp>
          <p:nvGrpSpPr>
            <p:cNvPr id="25" name="Group 15"/>
            <p:cNvGrpSpPr>
              <a:grpSpLocks/>
            </p:cNvGrpSpPr>
            <p:nvPr/>
          </p:nvGrpSpPr>
          <p:grpSpPr bwMode="auto">
            <a:xfrm>
              <a:off x="576" y="2256"/>
              <a:ext cx="1344" cy="768"/>
              <a:chOff x="480" y="2160"/>
              <a:chExt cx="1344" cy="768"/>
            </a:xfrm>
          </p:grpSpPr>
          <p:sp>
            <p:nvSpPr>
              <p:cNvPr id="26" name="Line 16"/>
              <p:cNvSpPr>
                <a:spLocks noChangeShapeType="1"/>
              </p:cNvSpPr>
              <p:nvPr/>
            </p:nvSpPr>
            <p:spPr bwMode="auto">
              <a:xfrm>
                <a:off x="480" y="2928"/>
                <a:ext cx="1344" cy="0"/>
              </a:xfrm>
              <a:prstGeom prst="line">
                <a:avLst/>
              </a:prstGeom>
              <a:noFill/>
              <a:ln w="19050">
                <a:solidFill>
                  <a:schemeClr val="tx1"/>
                </a:solidFill>
                <a:round/>
                <a:headEnd/>
                <a:tailEnd/>
              </a:ln>
              <a:effectLst/>
            </p:spPr>
            <p:txBody>
              <a:bodyPr/>
              <a:lstStyle/>
              <a:p>
                <a:endParaRPr lang="it-IT"/>
              </a:p>
            </p:txBody>
          </p:sp>
          <p:sp>
            <p:nvSpPr>
              <p:cNvPr id="27" name="Line 17"/>
              <p:cNvSpPr>
                <a:spLocks noChangeShapeType="1"/>
              </p:cNvSpPr>
              <p:nvPr/>
            </p:nvSpPr>
            <p:spPr bwMode="auto">
              <a:xfrm flipV="1">
                <a:off x="480" y="2160"/>
                <a:ext cx="480" cy="768"/>
              </a:xfrm>
              <a:prstGeom prst="line">
                <a:avLst/>
              </a:prstGeom>
              <a:noFill/>
              <a:ln w="19050">
                <a:solidFill>
                  <a:schemeClr val="tx1"/>
                </a:solidFill>
                <a:round/>
                <a:headEnd/>
                <a:tailEnd/>
              </a:ln>
              <a:effectLst/>
            </p:spPr>
            <p:txBody>
              <a:bodyPr/>
              <a:lstStyle/>
              <a:p>
                <a:endParaRPr lang="it-IT"/>
              </a:p>
            </p:txBody>
          </p:sp>
          <p:sp>
            <p:nvSpPr>
              <p:cNvPr id="28" name="Line 18"/>
              <p:cNvSpPr>
                <a:spLocks noChangeShapeType="1"/>
              </p:cNvSpPr>
              <p:nvPr/>
            </p:nvSpPr>
            <p:spPr bwMode="auto">
              <a:xfrm>
                <a:off x="960" y="2160"/>
                <a:ext cx="864" cy="768"/>
              </a:xfrm>
              <a:prstGeom prst="line">
                <a:avLst/>
              </a:prstGeom>
              <a:noFill/>
              <a:ln w="19050">
                <a:solidFill>
                  <a:schemeClr val="tx1"/>
                </a:solidFill>
                <a:round/>
                <a:headEnd/>
                <a:tailEnd/>
              </a:ln>
              <a:effectLst/>
            </p:spPr>
            <p:txBody>
              <a:bodyPr/>
              <a:lstStyle/>
              <a:p>
                <a:endParaRPr lang="it-IT"/>
              </a:p>
            </p:txBody>
          </p:sp>
        </p:grpSp>
      </p:grpSp>
      <p:sp>
        <p:nvSpPr>
          <p:cNvPr id="29" name="Line 19"/>
          <p:cNvSpPr>
            <a:spLocks noChangeShapeType="1"/>
          </p:cNvSpPr>
          <p:nvPr/>
        </p:nvSpPr>
        <p:spPr bwMode="auto">
          <a:xfrm>
            <a:off x="7239000" y="3864592"/>
            <a:ext cx="914400" cy="762000"/>
          </a:xfrm>
          <a:prstGeom prst="line">
            <a:avLst/>
          </a:prstGeom>
          <a:noFill/>
          <a:ln w="19050">
            <a:solidFill>
              <a:schemeClr val="tx1"/>
            </a:solidFill>
            <a:prstDash val="dash"/>
            <a:round/>
            <a:headEnd/>
            <a:tailEnd/>
          </a:ln>
          <a:effectLst/>
        </p:spPr>
        <p:txBody>
          <a:bodyPr/>
          <a:lstStyle/>
          <a:p>
            <a:endParaRPr lang="it-IT"/>
          </a:p>
        </p:txBody>
      </p:sp>
      <p:grpSp>
        <p:nvGrpSpPr>
          <p:cNvPr id="30" name="Group 20"/>
          <p:cNvGrpSpPr>
            <a:grpSpLocks/>
          </p:cNvGrpSpPr>
          <p:nvPr/>
        </p:nvGrpSpPr>
        <p:grpSpPr bwMode="auto">
          <a:xfrm>
            <a:off x="4038600" y="3429000"/>
            <a:ext cx="304800" cy="1219200"/>
            <a:chOff x="2544" y="2160"/>
            <a:chExt cx="192" cy="768"/>
          </a:xfrm>
        </p:grpSpPr>
        <p:sp>
          <p:nvSpPr>
            <p:cNvPr id="31" name="Line 21"/>
            <p:cNvSpPr>
              <a:spLocks noChangeShapeType="1"/>
            </p:cNvSpPr>
            <p:nvPr/>
          </p:nvSpPr>
          <p:spPr bwMode="auto">
            <a:xfrm>
              <a:off x="2736" y="2160"/>
              <a:ext cx="0" cy="768"/>
            </a:xfrm>
            <a:prstGeom prst="line">
              <a:avLst/>
            </a:prstGeom>
            <a:noFill/>
            <a:ln w="19050">
              <a:solidFill>
                <a:schemeClr val="tx1"/>
              </a:solidFill>
              <a:prstDash val="dash"/>
              <a:round/>
              <a:headEnd/>
              <a:tailEnd/>
            </a:ln>
            <a:effectLst/>
          </p:spPr>
          <p:txBody>
            <a:bodyPr/>
            <a:lstStyle/>
            <a:p>
              <a:endParaRPr lang="it-IT"/>
            </a:p>
          </p:txBody>
        </p:sp>
        <p:sp>
          <p:nvSpPr>
            <p:cNvPr id="32" name="Text Box 22"/>
            <p:cNvSpPr txBox="1">
              <a:spLocks noChangeArrowheads="1"/>
            </p:cNvSpPr>
            <p:nvPr/>
          </p:nvSpPr>
          <p:spPr bwMode="auto">
            <a:xfrm>
              <a:off x="2544" y="2352"/>
              <a:ext cx="189" cy="233"/>
            </a:xfrm>
            <a:prstGeom prst="rect">
              <a:avLst/>
            </a:prstGeom>
            <a:noFill/>
            <a:ln w="9525">
              <a:noFill/>
              <a:miter lim="800000"/>
              <a:headEnd/>
              <a:tailEnd/>
            </a:ln>
            <a:effectLst/>
          </p:spPr>
          <p:txBody>
            <a:bodyPr wrap="none">
              <a:spAutoFit/>
            </a:bodyPr>
            <a:lstStyle/>
            <a:p>
              <a:r>
                <a:rPr lang="it-IT" b="1" i="1" dirty="0">
                  <a:latin typeface="Times New Roman" pitchFamily="18" charset="0"/>
                  <a:cs typeface="Times New Roman" pitchFamily="18" charset="0"/>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Rectangle 2"/>
          <p:cNvSpPr>
            <a:spLocks noChangeArrowheads="1"/>
          </p:cNvSpPr>
          <p:nvPr/>
        </p:nvSpPr>
        <p:spPr bwMode="auto">
          <a:xfrm>
            <a:off x="533400" y="909464"/>
            <a:ext cx="5262736" cy="1295400"/>
          </a:xfrm>
          <a:prstGeom prst="rect">
            <a:avLst/>
          </a:prstGeom>
          <a:noFill/>
          <a:ln w="9525">
            <a:noFill/>
            <a:miter lim="800000"/>
            <a:headEnd/>
            <a:tailEnd/>
          </a:ln>
          <a:effectLst/>
        </p:spPr>
        <p:txBody>
          <a:bodyPr/>
          <a:lstStyle/>
          <a:p>
            <a:pPr marL="342900" indent="-342900">
              <a:spcBef>
                <a:spcPct val="20000"/>
              </a:spcBef>
            </a:pPr>
            <a:r>
              <a:rPr lang="it-IT" sz="2400" b="1" dirty="0">
                <a:latin typeface="Times New Roman" pitchFamily="18" charset="0"/>
                <a:cs typeface="Times New Roman" pitchFamily="18" charset="0"/>
              </a:rPr>
              <a:t>Postulato euclideo</a:t>
            </a:r>
          </a:p>
          <a:p>
            <a:pPr marL="342900" indent="-342900">
              <a:spcBef>
                <a:spcPct val="20000"/>
              </a:spcBef>
            </a:pPr>
            <a:r>
              <a:rPr lang="it-IT" sz="2400" b="1" i="1" dirty="0">
                <a:latin typeface="Times New Roman" pitchFamily="18" charset="0"/>
                <a:cs typeface="Times New Roman" pitchFamily="18" charset="0"/>
              </a:rPr>
              <a:t>Esiste un’unica parallela a </a:t>
            </a:r>
            <a:r>
              <a:rPr lang="it-IT" sz="2400" b="1" i="1" dirty="0" smtClean="0">
                <a:latin typeface="Times New Roman" pitchFamily="18" charset="0"/>
                <a:cs typeface="Times New Roman" pitchFamily="18" charset="0"/>
              </a:rPr>
              <a:t>r passante </a:t>
            </a:r>
            <a:r>
              <a:rPr lang="it-IT" sz="2400" b="1" i="1" dirty="0">
                <a:latin typeface="Times New Roman" pitchFamily="18" charset="0"/>
                <a:cs typeface="Times New Roman" pitchFamily="18" charset="0"/>
              </a:rPr>
              <a:t>per P</a:t>
            </a:r>
          </a:p>
        </p:txBody>
      </p:sp>
      <p:sp>
        <p:nvSpPr>
          <p:cNvPr id="12" name="Rectangle 3"/>
          <p:cNvSpPr>
            <a:spLocks noChangeArrowheads="1"/>
          </p:cNvSpPr>
          <p:nvPr/>
        </p:nvSpPr>
        <p:spPr bwMode="auto">
          <a:xfrm>
            <a:off x="609600" y="2764085"/>
            <a:ext cx="4898504" cy="1384995"/>
          </a:xfrm>
          <a:prstGeom prst="rect">
            <a:avLst/>
          </a:prstGeom>
          <a:noFill/>
          <a:ln w="9525">
            <a:noFill/>
            <a:miter lim="800000"/>
            <a:headEnd/>
            <a:tailEnd/>
          </a:ln>
          <a:effectLst/>
        </p:spPr>
        <p:txBody>
          <a:bodyPr wrap="square">
            <a:spAutoFit/>
          </a:bodyPr>
          <a:lstStyle/>
          <a:p>
            <a:pPr>
              <a:spcBef>
                <a:spcPct val="50000"/>
              </a:spcBef>
            </a:pPr>
            <a:r>
              <a:rPr lang="it-IT" sz="2400" b="1" dirty="0">
                <a:latin typeface="Times New Roman" pitchFamily="18" charset="0"/>
                <a:cs typeface="Times New Roman" pitchFamily="18" charset="0"/>
              </a:rPr>
              <a:t>Postulato non euclideo iperbolico</a:t>
            </a:r>
          </a:p>
          <a:p>
            <a:pPr>
              <a:spcBef>
                <a:spcPct val="50000"/>
              </a:spcBef>
            </a:pPr>
            <a:r>
              <a:rPr lang="it-IT" sz="2400" b="1" i="1" dirty="0">
                <a:latin typeface="Times New Roman" pitchFamily="18" charset="0"/>
                <a:cs typeface="Times New Roman" pitchFamily="18" charset="0"/>
              </a:rPr>
              <a:t>Esistono almeno due parallele a r passanti per P</a:t>
            </a:r>
          </a:p>
        </p:txBody>
      </p:sp>
      <p:sp>
        <p:nvSpPr>
          <p:cNvPr id="14" name="Text Box 4"/>
          <p:cNvSpPr txBox="1">
            <a:spLocks noChangeArrowheads="1"/>
          </p:cNvSpPr>
          <p:nvPr/>
        </p:nvSpPr>
        <p:spPr bwMode="auto">
          <a:xfrm>
            <a:off x="533400" y="4828393"/>
            <a:ext cx="5118720" cy="1274195"/>
          </a:xfrm>
          <a:prstGeom prst="rect">
            <a:avLst/>
          </a:prstGeom>
          <a:noFill/>
          <a:ln w="9525">
            <a:noFill/>
            <a:miter lim="800000"/>
            <a:headEnd/>
            <a:tailEnd/>
          </a:ln>
          <a:effectLst/>
        </p:spPr>
        <p:txBody>
          <a:bodyPr wrap="square">
            <a:spAutoFit/>
          </a:bodyPr>
          <a:lstStyle/>
          <a:p>
            <a:pPr>
              <a:spcBef>
                <a:spcPct val="20000"/>
              </a:spcBef>
            </a:pPr>
            <a:r>
              <a:rPr lang="it-IT" sz="2400" b="1" dirty="0">
                <a:latin typeface="Times New Roman" pitchFamily="18" charset="0"/>
                <a:cs typeface="Times New Roman" pitchFamily="18" charset="0"/>
              </a:rPr>
              <a:t>Postulato non euclideo ellittico</a:t>
            </a:r>
          </a:p>
          <a:p>
            <a:pPr>
              <a:spcBef>
                <a:spcPct val="20000"/>
              </a:spcBef>
            </a:pPr>
            <a:r>
              <a:rPr lang="it-IT" sz="2400" b="1" i="1" dirty="0">
                <a:latin typeface="Times New Roman" pitchFamily="18" charset="0"/>
                <a:cs typeface="Times New Roman" pitchFamily="18" charset="0"/>
              </a:rPr>
              <a:t>Non esistono parallele ad r passanti per P</a:t>
            </a:r>
          </a:p>
        </p:txBody>
      </p:sp>
      <p:grpSp>
        <p:nvGrpSpPr>
          <p:cNvPr id="20" name="Gruppo 19"/>
          <p:cNvGrpSpPr/>
          <p:nvPr/>
        </p:nvGrpSpPr>
        <p:grpSpPr>
          <a:xfrm>
            <a:off x="6242737" y="1066183"/>
            <a:ext cx="2703531" cy="2866873"/>
            <a:chOff x="6242737" y="1066183"/>
            <a:chExt cx="2703531" cy="2866873"/>
          </a:xfrm>
        </p:grpSpPr>
        <p:sp>
          <p:nvSpPr>
            <p:cNvPr id="19" name="CasellaDiTesto 18"/>
            <p:cNvSpPr txBox="1"/>
            <p:nvPr/>
          </p:nvSpPr>
          <p:spPr>
            <a:xfrm>
              <a:off x="6242737" y="1066183"/>
              <a:ext cx="449162" cy="2862322"/>
            </a:xfrm>
            <a:prstGeom prst="rect">
              <a:avLst/>
            </a:prstGeom>
            <a:solidFill>
              <a:schemeClr val="bg1"/>
            </a:solidFill>
          </p:spPr>
          <p:txBody>
            <a:bodyPr wrap="none" rtlCol="0">
              <a:spAutoFit/>
            </a:bodyPr>
            <a:lstStyle/>
            <a:p>
              <a:r>
                <a:rPr lang="it-IT" dirty="0" smtClean="0"/>
                <a:t>     </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pic>
          <p:nvPicPr>
            <p:cNvPr id="15" name="Picture 6" descr="http://img.tfd.com/ggse/1e/gsed_0001_0021_0_img6098.png"/>
            <p:cNvPicPr>
              <a:picLocks noChangeAspect="1" noChangeArrowheads="1"/>
            </p:cNvPicPr>
            <p:nvPr/>
          </p:nvPicPr>
          <p:blipFill>
            <a:blip r:embed="rId2" cstate="print"/>
            <a:srcRect/>
            <a:stretch>
              <a:fillRect/>
            </a:stretch>
          </p:blipFill>
          <p:spPr bwMode="auto">
            <a:xfrm>
              <a:off x="6642012" y="1068305"/>
              <a:ext cx="2304256" cy="2864751"/>
            </a:xfrm>
            <a:prstGeom prst="rect">
              <a:avLst/>
            </a:prstGeom>
            <a:noFill/>
          </p:spPr>
        </p:pic>
      </p:grpSp>
      <p:grpSp>
        <p:nvGrpSpPr>
          <p:cNvPr id="16" name="Gruppo 15"/>
          <p:cNvGrpSpPr/>
          <p:nvPr/>
        </p:nvGrpSpPr>
        <p:grpSpPr>
          <a:xfrm>
            <a:off x="6241631" y="3901389"/>
            <a:ext cx="2695360" cy="2585323"/>
            <a:chOff x="6269128" y="3905760"/>
            <a:chExt cx="2695360" cy="2585323"/>
          </a:xfrm>
        </p:grpSpPr>
        <p:pic>
          <p:nvPicPr>
            <p:cNvPr id="17" name="Picture 2"/>
            <p:cNvPicPr>
              <a:picLocks noChangeAspect="1" noChangeArrowheads="1"/>
            </p:cNvPicPr>
            <p:nvPr/>
          </p:nvPicPr>
          <p:blipFill>
            <a:blip r:embed="rId3" cstate="print"/>
            <a:srcRect/>
            <a:stretch>
              <a:fillRect/>
            </a:stretch>
          </p:blipFill>
          <p:spPr bwMode="auto">
            <a:xfrm>
              <a:off x="6516216" y="3924835"/>
              <a:ext cx="2448272" cy="2555797"/>
            </a:xfrm>
            <a:prstGeom prst="rect">
              <a:avLst/>
            </a:prstGeom>
            <a:noFill/>
            <a:ln w="9525">
              <a:noFill/>
              <a:miter lim="800000"/>
              <a:headEnd/>
              <a:tailEnd/>
            </a:ln>
          </p:spPr>
        </p:pic>
        <p:sp>
          <p:nvSpPr>
            <p:cNvPr id="18" name="CasellaDiTesto 17"/>
            <p:cNvSpPr txBox="1"/>
            <p:nvPr/>
          </p:nvSpPr>
          <p:spPr>
            <a:xfrm>
              <a:off x="6269128" y="3905760"/>
              <a:ext cx="288032" cy="2585323"/>
            </a:xfrm>
            <a:prstGeom prst="rect">
              <a:avLst/>
            </a:prstGeom>
            <a:solidFill>
              <a:schemeClr val="bg1"/>
            </a:solidFill>
          </p:spPr>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a:p>
          </p:txBody>
        </p:sp>
      </p:grpSp>
      <p:pic>
        <p:nvPicPr>
          <p:cNvPr id="10" name="Picture 4" descr="Web del Politecnico di Milano">
            <a:hlinkClick r:id="rId4"/>
          </p:cNvPr>
          <p:cNvPicPr>
            <a:picLocks noChangeAspect="1" noChangeArrowheads="1"/>
          </p:cNvPicPr>
          <p:nvPr/>
        </p:nvPicPr>
        <p:blipFill>
          <a:blip r:embed="rId5"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80692"/>
            <a:ext cx="9124614" cy="369332"/>
          </a:xfrm>
          <a:prstGeom prst="rect">
            <a:avLst/>
          </a:prstGeom>
          <a:solidFill>
            <a:schemeClr val="accent3">
              <a:lumMod val="90000"/>
            </a:schemeClr>
          </a:solidFill>
          <a:ln w="9525">
            <a:solidFill>
              <a:schemeClr val="tx1"/>
            </a:solidFill>
          </a:ln>
        </p:spPr>
        <p:txBody>
          <a:bodyPr wrap="none" rtlCol="0">
            <a:spAutoFit/>
          </a:bodyPr>
          <a:lstStyle/>
          <a:p>
            <a:r>
              <a:rPr lang="it-IT" dirty="0" smtClean="0"/>
              <a:t>                                                                                                                                                                          </a:t>
            </a:r>
            <a:endParaRPr lang="it-IT" dirty="0"/>
          </a:p>
        </p:txBody>
      </p:sp>
      <p:sp>
        <p:nvSpPr>
          <p:cNvPr id="5" name="CasellaDiTesto 4"/>
          <p:cNvSpPr txBox="1"/>
          <p:nvPr/>
        </p:nvSpPr>
        <p:spPr>
          <a:xfrm>
            <a:off x="0" y="6494280"/>
            <a:ext cx="9144000" cy="369332"/>
          </a:xfrm>
          <a:prstGeom prst="rect">
            <a:avLst/>
          </a:prstGeom>
          <a:solidFill>
            <a:schemeClr val="accent3">
              <a:lumMod val="90000"/>
            </a:schemeClr>
          </a:solidFill>
          <a:ln w="6350">
            <a:solidFill>
              <a:schemeClr val="tx1"/>
            </a:solidFill>
          </a:ln>
        </p:spPr>
        <p:txBody>
          <a:bodyPr wrap="square" rtlCol="0">
            <a:spAutoFit/>
          </a:bodyPr>
          <a:lstStyle/>
          <a:p>
            <a:r>
              <a:rPr lang="it-IT" dirty="0" smtClean="0"/>
              <a:t>                                                                                                                                                                          </a:t>
            </a:r>
            <a:endParaRPr lang="it-IT" dirty="0"/>
          </a:p>
        </p:txBody>
      </p:sp>
      <p:sp>
        <p:nvSpPr>
          <p:cNvPr id="6" name="CasellaDiTesto 5"/>
          <p:cNvSpPr txBox="1"/>
          <p:nvPr/>
        </p:nvSpPr>
        <p:spPr>
          <a:xfrm>
            <a:off x="8964488"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sp>
        <p:nvSpPr>
          <p:cNvPr id="7" name="CasellaDiTesto 6"/>
          <p:cNvSpPr txBox="1"/>
          <p:nvPr/>
        </p:nvSpPr>
        <p:spPr>
          <a:xfrm>
            <a:off x="-282153" y="-171400"/>
            <a:ext cx="461665" cy="7029400"/>
          </a:xfrm>
          <a:prstGeom prst="rect">
            <a:avLst/>
          </a:prstGeom>
          <a:solidFill>
            <a:schemeClr val="accent3">
              <a:lumMod val="90000"/>
            </a:schemeClr>
          </a:solidFill>
          <a:ln w="6350">
            <a:solidFill>
              <a:schemeClr val="tx1"/>
            </a:solidFill>
          </a:ln>
        </p:spPr>
        <p:txBody>
          <a:bodyPr vert="vert" wrap="square" rtlCol="0">
            <a:spAutoFit/>
          </a:bodyPr>
          <a:lstStyle/>
          <a:p>
            <a:r>
              <a:rPr lang="it-IT" dirty="0" smtClean="0"/>
              <a:t>                                                                                                                                                                          </a:t>
            </a:r>
            <a:endParaRPr lang="it-IT" dirty="0"/>
          </a:p>
        </p:txBody>
      </p:sp>
      <p:pic>
        <p:nvPicPr>
          <p:cNvPr id="10" name="Picture 4" descr="Web del Politecnico di Milano">
            <a:hlinkClick r:id="rId2"/>
          </p:cNvPr>
          <p:cNvPicPr>
            <a:picLocks noChangeAspect="1" noChangeArrowheads="1"/>
          </p:cNvPicPr>
          <p:nvPr/>
        </p:nvPicPr>
        <p:blipFill>
          <a:blip r:embed="rId3" cstate="print"/>
          <a:srcRect/>
          <a:stretch>
            <a:fillRect/>
          </a:stretch>
        </p:blipFill>
        <p:spPr bwMode="auto">
          <a:xfrm>
            <a:off x="8399462" y="6090886"/>
            <a:ext cx="781050" cy="781051"/>
          </a:xfrm>
          <a:prstGeom prst="rect">
            <a:avLst/>
          </a:prstGeom>
          <a:solidFill>
            <a:schemeClr val="accent3">
              <a:lumMod val="90000"/>
            </a:schemeClr>
          </a:solidFill>
          <a:ln>
            <a:solidFill>
              <a:schemeClr val="tx1"/>
            </a:solidFill>
          </a:ln>
        </p:spPr>
      </p:pic>
      <p:sp>
        <p:nvSpPr>
          <p:cNvPr id="11" name="CasellaDiTesto 10"/>
          <p:cNvSpPr txBox="1"/>
          <p:nvPr/>
        </p:nvSpPr>
        <p:spPr>
          <a:xfrm>
            <a:off x="2915816" y="6507928"/>
            <a:ext cx="2949846"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Renato Betti – Politecnico di Milano</a:t>
            </a:r>
            <a:endParaRPr lang="it-IT" sz="1400" b="1" dirty="0">
              <a:latin typeface="Times New Roman" pitchFamily="18" charset="0"/>
              <a:cs typeface="Times New Roman" pitchFamily="18" charset="0"/>
            </a:endParaRPr>
          </a:p>
        </p:txBody>
      </p:sp>
      <p:sp>
        <p:nvSpPr>
          <p:cNvPr id="13" name="CasellaDiTesto 12"/>
          <p:cNvSpPr txBox="1"/>
          <p:nvPr/>
        </p:nvSpPr>
        <p:spPr>
          <a:xfrm>
            <a:off x="3385009" y="-54680"/>
            <a:ext cx="1920719" cy="307777"/>
          </a:xfrm>
          <a:prstGeom prst="rect">
            <a:avLst/>
          </a:prstGeom>
          <a:noFill/>
        </p:spPr>
        <p:txBody>
          <a:bodyPr wrap="none" rtlCol="0">
            <a:spAutoFit/>
          </a:bodyPr>
          <a:lstStyle/>
          <a:p>
            <a:r>
              <a:rPr lang="it-IT" sz="1400" b="1" dirty="0" smtClean="0">
                <a:latin typeface="Times New Roman" pitchFamily="18" charset="0"/>
                <a:cs typeface="Times New Roman" pitchFamily="18" charset="0"/>
              </a:rPr>
              <a:t>Matera, 21 aprile 2012</a:t>
            </a:r>
            <a:endParaRPr lang="it-IT" sz="1400" b="1" dirty="0">
              <a:latin typeface="Times New Roman" pitchFamily="18" charset="0"/>
              <a:cs typeface="Times New Roman" pitchFamily="18" charset="0"/>
            </a:endParaRPr>
          </a:p>
        </p:txBody>
      </p:sp>
      <p:sp>
        <p:nvSpPr>
          <p:cNvPr id="9" name="CasellaDiTesto 8"/>
          <p:cNvSpPr txBox="1"/>
          <p:nvPr/>
        </p:nvSpPr>
        <p:spPr>
          <a:xfrm>
            <a:off x="3347864" y="620688"/>
            <a:ext cx="2559290" cy="584775"/>
          </a:xfrm>
          <a:prstGeom prst="rect">
            <a:avLst/>
          </a:prstGeom>
          <a:noFill/>
        </p:spPr>
        <p:txBody>
          <a:bodyPr wrap="none" rtlCol="0">
            <a:spAutoFit/>
          </a:bodyPr>
          <a:lstStyle/>
          <a:p>
            <a:r>
              <a:rPr lang="it-IT" sz="3200" b="1" dirty="0" smtClean="0">
                <a:latin typeface="Times New Roman" pitchFamily="18" charset="0"/>
                <a:cs typeface="Times New Roman" pitchFamily="18" charset="0"/>
              </a:rPr>
              <a:t>I protagonisti</a:t>
            </a:r>
            <a:endParaRPr lang="it-IT" sz="3200" b="1" dirty="0">
              <a:latin typeface="Times New Roman" pitchFamily="18" charset="0"/>
              <a:cs typeface="Times New Roman" pitchFamily="18" charset="0"/>
            </a:endParaRPr>
          </a:p>
        </p:txBody>
      </p:sp>
      <p:grpSp>
        <p:nvGrpSpPr>
          <p:cNvPr id="12" name="Group 3"/>
          <p:cNvGrpSpPr>
            <a:grpSpLocks/>
          </p:cNvGrpSpPr>
          <p:nvPr/>
        </p:nvGrpSpPr>
        <p:grpSpPr bwMode="auto">
          <a:xfrm>
            <a:off x="3131840" y="1816224"/>
            <a:ext cx="2555638" cy="2994903"/>
            <a:chOff x="20" y="1008"/>
            <a:chExt cx="2308" cy="2786"/>
          </a:xfrm>
        </p:grpSpPr>
        <p:pic>
          <p:nvPicPr>
            <p:cNvPr id="14" name="Picture 4" descr="lobacevskij"/>
            <p:cNvPicPr>
              <a:picLocks noChangeAspect="1" noChangeArrowheads="1"/>
            </p:cNvPicPr>
            <p:nvPr/>
          </p:nvPicPr>
          <p:blipFill>
            <a:blip r:embed="rId4" cstate="print"/>
            <a:srcRect/>
            <a:stretch>
              <a:fillRect/>
            </a:stretch>
          </p:blipFill>
          <p:spPr bwMode="auto">
            <a:xfrm>
              <a:off x="480" y="1008"/>
              <a:ext cx="1848" cy="2517"/>
            </a:xfrm>
            <a:prstGeom prst="rect">
              <a:avLst/>
            </a:prstGeom>
            <a:noFill/>
          </p:spPr>
        </p:pic>
        <p:sp>
          <p:nvSpPr>
            <p:cNvPr id="15" name="Rectangle 5"/>
            <p:cNvSpPr>
              <a:spLocks noChangeArrowheads="1"/>
            </p:cNvSpPr>
            <p:nvPr/>
          </p:nvSpPr>
          <p:spPr bwMode="auto">
            <a:xfrm>
              <a:off x="20" y="3542"/>
              <a:ext cx="2098" cy="252"/>
            </a:xfrm>
            <a:prstGeom prst="rect">
              <a:avLst/>
            </a:prstGeom>
            <a:noFill/>
            <a:ln w="9525">
              <a:noFill/>
              <a:miter lim="800000"/>
              <a:headEnd/>
              <a:tailEnd/>
            </a:ln>
            <a:effectLst/>
          </p:spPr>
          <p:txBody>
            <a:bodyPr wrap="none">
              <a:spAutoFit/>
            </a:bodyPr>
            <a:lstStyle/>
            <a:p>
              <a:r>
                <a:rPr lang="it-IT" sz="2000" b="1" dirty="0" err="1">
                  <a:latin typeface="Times New Roman" pitchFamily="18" charset="0"/>
                  <a:cs typeface="Times New Roman" pitchFamily="18" charset="0"/>
                </a:rPr>
                <a:t>N.I.</a:t>
              </a:r>
              <a:r>
                <a:rPr lang="it-IT" sz="2000" b="1" dirty="0">
                  <a:latin typeface="Times New Roman" pitchFamily="18" charset="0"/>
                  <a:cs typeface="Times New Roman" pitchFamily="18" charset="0"/>
                </a:rPr>
                <a:t> </a:t>
              </a:r>
              <a:r>
                <a:rPr lang="it-IT" sz="2000" b="1" dirty="0" err="1">
                  <a:latin typeface="Times New Roman" pitchFamily="18" charset="0"/>
                  <a:cs typeface="Times New Roman" pitchFamily="18" charset="0"/>
                </a:rPr>
                <a:t>Lobačevskij</a:t>
              </a:r>
              <a:r>
                <a:rPr lang="it-IT" sz="2000" b="1" dirty="0">
                  <a:latin typeface="Times New Roman" pitchFamily="18" charset="0"/>
                  <a:cs typeface="Times New Roman" pitchFamily="18" charset="0"/>
                </a:rPr>
                <a:t> (1792-1856)</a:t>
              </a:r>
            </a:p>
          </p:txBody>
        </p:sp>
      </p:grpSp>
      <p:grpSp>
        <p:nvGrpSpPr>
          <p:cNvPr id="16" name="Group 6"/>
          <p:cNvGrpSpPr>
            <a:grpSpLocks/>
          </p:cNvGrpSpPr>
          <p:nvPr/>
        </p:nvGrpSpPr>
        <p:grpSpPr bwMode="auto">
          <a:xfrm>
            <a:off x="6444209" y="1772816"/>
            <a:ext cx="2304256" cy="3037984"/>
            <a:chOff x="2952" y="1008"/>
            <a:chExt cx="2088" cy="2719"/>
          </a:xfrm>
        </p:grpSpPr>
        <p:pic>
          <p:nvPicPr>
            <p:cNvPr id="17" name="Picture 7" descr="bolyai"/>
            <p:cNvPicPr>
              <a:picLocks noChangeAspect="1" noChangeArrowheads="1"/>
            </p:cNvPicPr>
            <p:nvPr/>
          </p:nvPicPr>
          <p:blipFill>
            <a:blip r:embed="rId5" cstate="print"/>
            <a:srcRect/>
            <a:stretch>
              <a:fillRect/>
            </a:stretch>
          </p:blipFill>
          <p:spPr bwMode="auto">
            <a:xfrm>
              <a:off x="3024" y="1008"/>
              <a:ext cx="2016" cy="2448"/>
            </a:xfrm>
            <a:prstGeom prst="rect">
              <a:avLst/>
            </a:prstGeom>
            <a:noFill/>
          </p:spPr>
        </p:pic>
        <p:sp>
          <p:nvSpPr>
            <p:cNvPr id="18" name="Rectangle 8"/>
            <p:cNvSpPr>
              <a:spLocks noChangeArrowheads="1"/>
            </p:cNvSpPr>
            <p:nvPr/>
          </p:nvSpPr>
          <p:spPr bwMode="auto">
            <a:xfrm>
              <a:off x="2952" y="3475"/>
              <a:ext cx="1564" cy="252"/>
            </a:xfrm>
            <a:prstGeom prst="rect">
              <a:avLst/>
            </a:prstGeom>
            <a:noFill/>
            <a:ln w="9525">
              <a:noFill/>
              <a:miter lim="800000"/>
              <a:headEnd/>
              <a:tailEnd/>
            </a:ln>
            <a:effectLst/>
          </p:spPr>
          <p:txBody>
            <a:bodyPr wrap="none">
              <a:spAutoFit/>
            </a:bodyPr>
            <a:lstStyle/>
            <a:p>
              <a:r>
                <a:rPr lang="it-IT" sz="2000" b="1" dirty="0">
                  <a:latin typeface="Times New Roman" pitchFamily="18" charset="0"/>
                  <a:cs typeface="Times New Roman" pitchFamily="18" charset="0"/>
                </a:rPr>
                <a:t>J. </a:t>
              </a:r>
              <a:r>
                <a:rPr lang="it-IT" sz="2000" b="1" dirty="0" err="1">
                  <a:latin typeface="Times New Roman" pitchFamily="18" charset="0"/>
                  <a:cs typeface="Times New Roman" pitchFamily="18" charset="0"/>
                </a:rPr>
                <a:t>Bolyai</a:t>
              </a:r>
              <a:r>
                <a:rPr lang="it-IT" sz="2000" b="1" dirty="0">
                  <a:latin typeface="Times New Roman" pitchFamily="18" charset="0"/>
                  <a:cs typeface="Times New Roman" pitchFamily="18" charset="0"/>
                </a:rPr>
                <a:t> (1802-1860)</a:t>
              </a:r>
            </a:p>
          </p:txBody>
        </p:sp>
      </p:grpSp>
      <p:grpSp>
        <p:nvGrpSpPr>
          <p:cNvPr id="23" name="Gruppo 22"/>
          <p:cNvGrpSpPr/>
          <p:nvPr/>
        </p:nvGrpSpPr>
        <p:grpSpPr>
          <a:xfrm>
            <a:off x="297656" y="1786464"/>
            <a:ext cx="2709909" cy="3154704"/>
            <a:chOff x="297656" y="1412776"/>
            <a:chExt cx="2709909" cy="3154704"/>
          </a:xfrm>
        </p:grpSpPr>
        <p:pic>
          <p:nvPicPr>
            <p:cNvPr id="3074" name="Picture 2" descr="http://t1.gstatic.com/images?q=tbn:ANd9GcRKb9wj9R5h5ujBb7MNme1X4G3uKOvzHWG-iXR3MTyG4NVkgHpE"/>
            <p:cNvPicPr>
              <a:picLocks noChangeAspect="1" noChangeArrowheads="1"/>
            </p:cNvPicPr>
            <p:nvPr/>
          </p:nvPicPr>
          <p:blipFill>
            <a:blip r:embed="rId6" cstate="print"/>
            <a:srcRect/>
            <a:stretch>
              <a:fillRect/>
            </a:stretch>
          </p:blipFill>
          <p:spPr bwMode="auto">
            <a:xfrm>
              <a:off x="539552" y="1412776"/>
              <a:ext cx="2175011" cy="2736304"/>
            </a:xfrm>
            <a:prstGeom prst="rect">
              <a:avLst/>
            </a:prstGeom>
            <a:noFill/>
          </p:spPr>
        </p:pic>
        <p:sp>
          <p:nvSpPr>
            <p:cNvPr id="22" name="CasellaDiTesto 21"/>
            <p:cNvSpPr txBox="1"/>
            <p:nvPr/>
          </p:nvSpPr>
          <p:spPr>
            <a:xfrm>
              <a:off x="297656" y="4167370"/>
              <a:ext cx="2709909" cy="400110"/>
            </a:xfrm>
            <a:prstGeom prst="rect">
              <a:avLst/>
            </a:prstGeom>
            <a:noFill/>
          </p:spPr>
          <p:txBody>
            <a:bodyPr wrap="none" rtlCol="0">
              <a:spAutoFit/>
            </a:bodyPr>
            <a:lstStyle/>
            <a:p>
              <a:r>
                <a:rPr lang="it-IT" sz="2000" b="1" dirty="0" smtClean="0">
                  <a:latin typeface="Times New Roman" pitchFamily="18" charset="0"/>
                  <a:cs typeface="Times New Roman" pitchFamily="18" charset="0"/>
                </a:rPr>
                <a:t>C.F. Gauss (1777-1855)</a:t>
              </a:r>
              <a:endParaRPr lang="it-IT" sz="2000"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3">
      <a:dk1>
        <a:sysClr val="windowText" lastClr="000000"/>
      </a:dk1>
      <a:lt1>
        <a:sysClr val="window" lastClr="FFFFFF"/>
      </a:lt1>
      <a:dk2>
        <a:srgbClr val="1F497D"/>
      </a:dk2>
      <a:lt2>
        <a:srgbClr val="EEECE1"/>
      </a:lt2>
      <a:accent1>
        <a:srgbClr val="4F81BD"/>
      </a:accent1>
      <a:accent2>
        <a:srgbClr val="C0504D"/>
      </a:accent2>
      <a:accent3>
        <a:srgbClr val="D7E3B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2010</Words>
  <Application>Microsoft Office PowerPoint</Application>
  <PresentationFormat>Presentazione su schermo (4:3)</PresentationFormat>
  <Paragraphs>453</Paragraphs>
  <Slides>38</Slides>
  <Notes>1</Notes>
  <HiddenSlides>0</HiddenSlides>
  <MMClips>0</MMClips>
  <ScaleCrop>false</ScaleCrop>
  <HeadingPairs>
    <vt:vector size="6" baseType="variant">
      <vt:variant>
        <vt:lpstr>Tema</vt:lpstr>
      </vt:variant>
      <vt:variant>
        <vt:i4>1</vt:i4>
      </vt:variant>
      <vt:variant>
        <vt:lpstr>Server OLE incorporati</vt:lpstr>
      </vt:variant>
      <vt:variant>
        <vt:i4>4</vt:i4>
      </vt:variant>
      <vt:variant>
        <vt:lpstr>Titoli diapositive</vt:lpstr>
      </vt:variant>
      <vt:variant>
        <vt:i4>38</vt:i4>
      </vt:variant>
    </vt:vector>
  </HeadingPairs>
  <TitlesOfParts>
    <vt:vector size="43" baseType="lpstr">
      <vt:lpstr>Tema di Office</vt:lpstr>
      <vt:lpstr>Immagine bitmap</vt:lpstr>
      <vt:lpstr>Equazione</vt:lpstr>
      <vt:lpstr>Equation</vt:lpstr>
      <vt:lpstr>Fotografia Photo Editor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Renato</cp:lastModifiedBy>
  <cp:revision>68</cp:revision>
  <dcterms:created xsi:type="dcterms:W3CDTF">2012-04-11T13:13:47Z</dcterms:created>
  <dcterms:modified xsi:type="dcterms:W3CDTF">2012-04-18T17:37:15Z</dcterms:modified>
</cp:coreProperties>
</file>